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8" r:id="rId1"/>
  </p:sldMasterIdLst>
  <p:notesMasterIdLst>
    <p:notesMasterId r:id="rId69"/>
  </p:notesMasterIdLst>
  <p:handoutMasterIdLst>
    <p:handoutMasterId r:id="rId70"/>
  </p:handoutMasterIdLst>
  <p:sldIdLst>
    <p:sldId id="1026" r:id="rId2"/>
    <p:sldId id="1004" r:id="rId3"/>
    <p:sldId id="1158" r:id="rId4"/>
    <p:sldId id="1223" r:id="rId5"/>
    <p:sldId id="1164" r:id="rId6"/>
    <p:sldId id="1165" r:id="rId7"/>
    <p:sldId id="1161" r:id="rId8"/>
    <p:sldId id="1162" r:id="rId9"/>
    <p:sldId id="1163" r:id="rId10"/>
    <p:sldId id="1131" r:id="rId11"/>
    <p:sldId id="1166" r:id="rId12"/>
    <p:sldId id="1167" r:id="rId13"/>
    <p:sldId id="1168" r:id="rId14"/>
    <p:sldId id="1169" r:id="rId15"/>
    <p:sldId id="1170" r:id="rId16"/>
    <p:sldId id="1171" r:id="rId17"/>
    <p:sldId id="1172" r:id="rId18"/>
    <p:sldId id="1173" r:id="rId19"/>
    <p:sldId id="1174" r:id="rId20"/>
    <p:sldId id="1175" r:id="rId21"/>
    <p:sldId id="1176" r:id="rId22"/>
    <p:sldId id="1177" r:id="rId23"/>
    <p:sldId id="1178" r:id="rId24"/>
    <p:sldId id="1179" r:id="rId25"/>
    <p:sldId id="1180" r:id="rId26"/>
    <p:sldId id="1181" r:id="rId27"/>
    <p:sldId id="1182" r:id="rId28"/>
    <p:sldId id="1183" r:id="rId29"/>
    <p:sldId id="1184" r:id="rId30"/>
    <p:sldId id="1185" r:id="rId31"/>
    <p:sldId id="1186" r:id="rId32"/>
    <p:sldId id="1187" r:id="rId33"/>
    <p:sldId id="1188" r:id="rId34"/>
    <p:sldId id="1189" r:id="rId35"/>
    <p:sldId id="1190" r:id="rId36"/>
    <p:sldId id="1191" r:id="rId37"/>
    <p:sldId id="1192" r:id="rId38"/>
    <p:sldId id="1193" r:id="rId39"/>
    <p:sldId id="1194" r:id="rId40"/>
    <p:sldId id="1195" r:id="rId41"/>
    <p:sldId id="1196" r:id="rId42"/>
    <p:sldId id="1197" r:id="rId43"/>
    <p:sldId id="1198" r:id="rId44"/>
    <p:sldId id="1199" r:id="rId45"/>
    <p:sldId id="1200" r:id="rId46"/>
    <p:sldId id="1201" r:id="rId47"/>
    <p:sldId id="1202" r:id="rId48"/>
    <p:sldId id="1203" r:id="rId49"/>
    <p:sldId id="1204" r:id="rId50"/>
    <p:sldId id="1205" r:id="rId51"/>
    <p:sldId id="1206" r:id="rId52"/>
    <p:sldId id="1207" r:id="rId53"/>
    <p:sldId id="1208" r:id="rId54"/>
    <p:sldId id="1209" r:id="rId55"/>
    <p:sldId id="1210" r:id="rId56"/>
    <p:sldId id="1211" r:id="rId57"/>
    <p:sldId id="1212" r:id="rId58"/>
    <p:sldId id="1213" r:id="rId59"/>
    <p:sldId id="1214" r:id="rId60"/>
    <p:sldId id="1215" r:id="rId61"/>
    <p:sldId id="1216" r:id="rId62"/>
    <p:sldId id="1217" r:id="rId63"/>
    <p:sldId id="1218" r:id="rId64"/>
    <p:sldId id="1219" r:id="rId65"/>
    <p:sldId id="1220" r:id="rId66"/>
    <p:sldId id="1221" r:id="rId67"/>
    <p:sldId id="1222" r:id="rId68"/>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3072">
          <p15:clr>
            <a:srgbClr val="A4A3A4"/>
          </p15:clr>
        </p15:guide>
        <p15:guide id="2" orient="horz" pos="912">
          <p15:clr>
            <a:srgbClr val="A4A3A4"/>
          </p15:clr>
        </p15:guide>
        <p15:guide id="3" pos="288">
          <p15:clr>
            <a:srgbClr val="A4A3A4"/>
          </p15:clr>
        </p15:guide>
        <p15:guide id="4" pos="5472">
          <p15:clr>
            <a:srgbClr val="A4A3A4"/>
          </p15:clr>
        </p15:guide>
        <p15:guide id="5"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9" userDrawn="1">
          <p15:clr>
            <a:srgbClr val="A4A3A4"/>
          </p15:clr>
        </p15:guide>
        <p15:guide id="3" orient="horz" pos="2909">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lneni, Pranay R." initials="BPR" lastIdx="1" clrIdx="0">
    <p:extLst/>
  </p:cmAuthor>
  <p:cmAuthor id="2" name="Ghilardi, Joe" initials="JG"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CCFFFF"/>
    <a:srgbClr val="013A6F"/>
    <a:srgbClr val="FF6600"/>
    <a:srgbClr val="669900"/>
    <a:srgbClr val="3366FF"/>
    <a:srgbClr val="339933"/>
    <a:srgbClr val="000D18"/>
    <a:srgbClr val="0000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8556" autoAdjust="0"/>
    <p:restoredTop sz="95712" autoAdjust="0"/>
  </p:normalViewPr>
  <p:slideViewPr>
    <p:cSldViewPr showGuides="1">
      <p:cViewPr>
        <p:scale>
          <a:sx n="81" d="100"/>
          <a:sy n="81" d="100"/>
        </p:scale>
        <p:origin x="-2484" y="-1014"/>
      </p:cViewPr>
      <p:guideLst>
        <p:guide orient="horz" pos="3072"/>
        <p:guide orient="horz" pos="912"/>
        <p:guide pos="288"/>
        <p:guide pos="5472"/>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2928"/>
        <p:guide orient="horz" pos="2909"/>
        <p:guide pos="22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649"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134" y="0"/>
            <a:ext cx="3038648" cy="462120"/>
          </a:xfrm>
          <a:prstGeom prst="rect">
            <a:avLst/>
          </a:prstGeom>
        </p:spPr>
        <p:txBody>
          <a:bodyPr vert="horz" lIns="91440" tIns="45720" rIns="91440" bIns="45720" rtlCol="0"/>
          <a:lstStyle>
            <a:lvl1pPr algn="r">
              <a:defRPr sz="1200"/>
            </a:lvl1pPr>
          </a:lstStyle>
          <a:p>
            <a:fld id="{11661E66-AC36-4438-B74D-7D96F190ECAB}" type="datetimeFigureOut">
              <a:rPr lang="en-US" smtClean="0"/>
              <a:t>3/9/2017</a:t>
            </a:fld>
            <a:endParaRPr lang="en-US"/>
          </a:p>
        </p:txBody>
      </p:sp>
      <p:sp>
        <p:nvSpPr>
          <p:cNvPr id="4" name="Footer Placeholder 3"/>
          <p:cNvSpPr>
            <a:spLocks noGrp="1"/>
          </p:cNvSpPr>
          <p:nvPr>
            <p:ph type="ftr" sz="quarter" idx="2"/>
          </p:nvPr>
        </p:nvSpPr>
        <p:spPr>
          <a:xfrm>
            <a:off x="1" y="8772378"/>
            <a:ext cx="3038649" cy="4621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134" y="8772378"/>
            <a:ext cx="3038648" cy="462120"/>
          </a:xfrm>
          <a:prstGeom prst="rect">
            <a:avLst/>
          </a:prstGeom>
        </p:spPr>
        <p:txBody>
          <a:bodyPr vert="horz" lIns="91440" tIns="45720" rIns="91440" bIns="45720" rtlCol="0" anchor="b"/>
          <a:lstStyle>
            <a:lvl1pPr algn="r">
              <a:defRPr sz="1200"/>
            </a:lvl1pPr>
          </a:lstStyle>
          <a:p>
            <a:fld id="{E595F80A-FEE4-43F0-BEAA-514B8E185678}" type="slidenum">
              <a:rPr lang="en-US" smtClean="0"/>
              <a:t>‹#›</a:t>
            </a:fld>
            <a:endParaRPr lang="en-US"/>
          </a:p>
        </p:txBody>
      </p:sp>
    </p:spTree>
    <p:extLst>
      <p:ext uri="{BB962C8B-B14F-4D97-AF65-F5344CB8AC3E}">
        <p14:creationId xmlns:p14="http://schemas.microsoft.com/office/powerpoint/2010/main" val="1685016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5" cy="4621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0" y="0"/>
            <a:ext cx="3038475" cy="462120"/>
          </a:xfrm>
          <a:prstGeom prst="rect">
            <a:avLst/>
          </a:prstGeom>
        </p:spPr>
        <p:txBody>
          <a:bodyPr vert="horz" lIns="91440" tIns="45720" rIns="91440" bIns="45720" rtlCol="0"/>
          <a:lstStyle>
            <a:lvl1pPr algn="r">
              <a:defRPr sz="1200"/>
            </a:lvl1pPr>
          </a:lstStyle>
          <a:p>
            <a:fld id="{62384B5C-E044-40DF-A7C7-70BC4B4EDF0E}" type="datetimeFigureOut">
              <a:rPr lang="en-US" smtClean="0"/>
              <a:pPr/>
              <a:t>3/9/2017</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387776"/>
            <a:ext cx="5607050" cy="415591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5" y="8772378"/>
            <a:ext cx="3038475" cy="4621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772378"/>
            <a:ext cx="3038475" cy="462120"/>
          </a:xfrm>
          <a:prstGeom prst="rect">
            <a:avLst/>
          </a:prstGeom>
        </p:spPr>
        <p:txBody>
          <a:bodyPr vert="horz" lIns="91440" tIns="45720" rIns="91440" bIns="45720" rtlCol="0" anchor="b"/>
          <a:lstStyle>
            <a:lvl1pPr algn="r">
              <a:defRPr sz="1200"/>
            </a:lvl1pPr>
          </a:lstStyle>
          <a:p>
            <a:fld id="{A92C1E5B-68F7-4A56-94B5-C8CB8EB66401}" type="slidenum">
              <a:rPr lang="en-US" smtClean="0"/>
              <a:pPr/>
              <a:t>‹#›</a:t>
            </a:fld>
            <a:endParaRPr lang="en-US" dirty="0"/>
          </a:p>
        </p:txBody>
      </p:sp>
    </p:spTree>
    <p:extLst>
      <p:ext uri="{BB962C8B-B14F-4D97-AF65-F5344CB8AC3E}">
        <p14:creationId xmlns:p14="http://schemas.microsoft.com/office/powerpoint/2010/main" val="429251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15C3C5-F987-4070-96DD-7A60DD62E032}"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C1E5B-68F7-4A56-94B5-C8CB8EB66401}" type="slidenum">
              <a:rPr lang="en-US" smtClean="0"/>
              <a:pPr/>
              <a:t>12</a:t>
            </a:fld>
            <a:endParaRPr lang="en-US" dirty="0"/>
          </a:p>
        </p:txBody>
      </p:sp>
    </p:spTree>
    <p:extLst>
      <p:ext uri="{BB962C8B-B14F-4D97-AF65-F5344CB8AC3E}">
        <p14:creationId xmlns:p14="http://schemas.microsoft.com/office/powerpoint/2010/main" val="290733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modern techniques to commit fraud</a:t>
            </a:r>
            <a:endParaRPr lang="en-US" dirty="0"/>
          </a:p>
        </p:txBody>
      </p:sp>
      <p:sp>
        <p:nvSpPr>
          <p:cNvPr id="4" name="Slide Number Placeholder 3"/>
          <p:cNvSpPr>
            <a:spLocks noGrp="1"/>
          </p:cNvSpPr>
          <p:nvPr>
            <p:ph type="sldNum" sz="quarter" idx="10"/>
          </p:nvPr>
        </p:nvSpPr>
        <p:spPr/>
        <p:txBody>
          <a:bodyPr/>
          <a:lstStyle/>
          <a:p>
            <a:fld id="{A92C1E5B-68F7-4A56-94B5-C8CB8EB66401}" type="slidenum">
              <a:rPr lang="en-US" smtClean="0"/>
              <a:pPr/>
              <a:t>14</a:t>
            </a:fld>
            <a:endParaRPr lang="en-US" dirty="0"/>
          </a:p>
        </p:txBody>
      </p:sp>
    </p:spTree>
    <p:extLst>
      <p:ext uri="{BB962C8B-B14F-4D97-AF65-F5344CB8AC3E}">
        <p14:creationId xmlns:p14="http://schemas.microsoft.com/office/powerpoint/2010/main" val="3970961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carry computers with</a:t>
            </a:r>
            <a:r>
              <a:rPr lang="en-US" baseline="0" dirty="0" smtClean="0"/>
              <a:t> us everywhere = our smartphones</a:t>
            </a:r>
            <a:r>
              <a:rPr lang="en-US" dirty="0" smtClean="0"/>
              <a:t> </a:t>
            </a:r>
            <a:endParaRPr lang="en-US" dirty="0"/>
          </a:p>
        </p:txBody>
      </p:sp>
      <p:sp>
        <p:nvSpPr>
          <p:cNvPr id="4" name="Slide Number Placeholder 3"/>
          <p:cNvSpPr>
            <a:spLocks noGrp="1"/>
          </p:cNvSpPr>
          <p:nvPr>
            <p:ph type="sldNum" sz="quarter" idx="10"/>
          </p:nvPr>
        </p:nvSpPr>
        <p:spPr/>
        <p:txBody>
          <a:bodyPr/>
          <a:lstStyle/>
          <a:p>
            <a:fld id="{A92C1E5B-68F7-4A56-94B5-C8CB8EB66401}" type="slidenum">
              <a:rPr lang="en-US" smtClean="0"/>
              <a:pPr/>
              <a:t>15</a:t>
            </a:fld>
            <a:endParaRPr lang="en-US" dirty="0"/>
          </a:p>
        </p:txBody>
      </p:sp>
    </p:spTree>
    <p:extLst>
      <p:ext uri="{BB962C8B-B14F-4D97-AF65-F5344CB8AC3E}">
        <p14:creationId xmlns:p14="http://schemas.microsoft.com/office/powerpoint/2010/main" val="1210201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Rot="1" noChangeAspect="1" noChangeArrowheads="1"/>
          </p:cNvSpPr>
          <p:nvPr>
            <p:ph type="sldImg"/>
          </p:nvPr>
        </p:nvSpPr>
        <p:spPr/>
      </p:sp>
      <p:sp>
        <p:nvSpPr>
          <p:cNvPr id="11266" name="Rectangle 2"/>
          <p:cNvSpPr>
            <a:spLocks noGrp="1" noChangeArrowheads="1"/>
          </p:cNvSpPr>
          <p:nvPr>
            <p:ph type="body" idx="1"/>
          </p:nvPr>
        </p:nvSpPr>
        <p:spPr/>
        <p:txBody>
          <a:bodyPr/>
          <a:lstStyle/>
          <a:p>
            <a:pPr defTabSz="924458"/>
            <a:r>
              <a:rPr lang="en-US">
                <a:latin typeface="Gill Sans" charset="0"/>
                <a:cs typeface="Gill Sans" charset="0"/>
                <a:sym typeface="Gill Sans" charset="0"/>
              </a:rPr>
              <a:t>Changed</a:t>
            </a:r>
            <a:endParaRPr lang="en-US"/>
          </a:p>
        </p:txBody>
      </p:sp>
    </p:spTree>
    <p:extLst>
      <p:ext uri="{BB962C8B-B14F-4D97-AF65-F5344CB8AC3E}">
        <p14:creationId xmlns:p14="http://schemas.microsoft.com/office/powerpoint/2010/main" val="1887417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C1E5B-68F7-4A56-94B5-C8CB8EB66401}" type="slidenum">
              <a:rPr lang="en-US" smtClean="0"/>
              <a:pPr/>
              <a:t>17</a:t>
            </a:fld>
            <a:endParaRPr lang="en-US" dirty="0"/>
          </a:p>
        </p:txBody>
      </p:sp>
    </p:spTree>
    <p:extLst>
      <p:ext uri="{BB962C8B-B14F-4D97-AF65-F5344CB8AC3E}">
        <p14:creationId xmlns:p14="http://schemas.microsoft.com/office/powerpoint/2010/main" val="482520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C1E5B-68F7-4A56-94B5-C8CB8EB66401}" type="slidenum">
              <a:rPr lang="en-US" smtClean="0"/>
              <a:pPr/>
              <a:t>18</a:t>
            </a:fld>
            <a:endParaRPr lang="en-US" dirty="0"/>
          </a:p>
        </p:txBody>
      </p:sp>
    </p:spTree>
    <p:extLst>
      <p:ext uri="{BB962C8B-B14F-4D97-AF65-F5344CB8AC3E}">
        <p14:creationId xmlns:p14="http://schemas.microsoft.com/office/powerpoint/2010/main" val="2348264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Rot="1" noChangeAspect="1" noChangeArrowheads="1"/>
          </p:cNvSpPr>
          <p:nvPr>
            <p:ph type="sldImg"/>
          </p:nvPr>
        </p:nvSpPr>
        <p:spPr/>
      </p:sp>
      <p:sp>
        <p:nvSpPr>
          <p:cNvPr id="23554" name="Rectangle 2"/>
          <p:cNvSpPr>
            <a:spLocks noGrp="1" noChangeArrowheads="1"/>
          </p:cNvSpPr>
          <p:nvPr>
            <p:ph type="body" idx="1"/>
          </p:nvPr>
        </p:nvSpPr>
        <p:spPr/>
        <p:txBody>
          <a:bodyPr/>
          <a:lstStyle/>
          <a:p>
            <a:pPr defTabSz="924458">
              <a:lnSpc>
                <a:spcPts val="3539"/>
              </a:lnSpc>
              <a:spcBef>
                <a:spcPts val="607"/>
              </a:spcBef>
            </a:pPr>
            <a:r>
              <a:rPr lang="en-US" dirty="0" smtClean="0">
                <a:solidFill>
                  <a:srgbClr val="572E2D"/>
                </a:solidFill>
                <a:latin typeface="Helvetica" charset="0"/>
                <a:cs typeface="Helvetica" charset="0"/>
                <a:sym typeface="Helvetica" charset="0"/>
              </a:rPr>
              <a:t>We are super connected </a:t>
            </a:r>
          </a:p>
          <a:p>
            <a:pPr defTabSz="924458">
              <a:lnSpc>
                <a:spcPts val="3539"/>
              </a:lnSpc>
              <a:spcBef>
                <a:spcPts val="607"/>
              </a:spcBef>
            </a:pPr>
            <a:r>
              <a:rPr lang="en-US" dirty="0" smtClean="0">
                <a:solidFill>
                  <a:srgbClr val="572E2D"/>
                </a:solidFill>
                <a:latin typeface="Helvetica" charset="0"/>
                <a:cs typeface="Helvetica" charset="0"/>
                <a:sym typeface="Helvetica" charset="0"/>
              </a:rPr>
              <a:t>About ½ </a:t>
            </a:r>
            <a:r>
              <a:rPr lang="en-US" baseline="0" dirty="0" smtClean="0">
                <a:solidFill>
                  <a:srgbClr val="572E2D"/>
                </a:solidFill>
                <a:latin typeface="Helvetica" charset="0"/>
                <a:cs typeface="Helvetica" charset="0"/>
                <a:sym typeface="Helvetica" charset="0"/>
              </a:rPr>
              <a:t>of the world’s population</a:t>
            </a:r>
          </a:p>
          <a:p>
            <a:pPr defTabSz="924458">
              <a:lnSpc>
                <a:spcPts val="3539"/>
              </a:lnSpc>
              <a:spcBef>
                <a:spcPts val="607"/>
              </a:spcBef>
            </a:pPr>
            <a:r>
              <a:rPr lang="en-US" baseline="0" dirty="0" smtClean="0">
                <a:solidFill>
                  <a:srgbClr val="572E2D"/>
                </a:solidFill>
                <a:latin typeface="Helvetica" charset="0"/>
                <a:cs typeface="Helvetica" charset="0"/>
                <a:sym typeface="Helvetica" charset="0"/>
              </a:rPr>
              <a:t>Soon, networked devices will outnumber people by 6 to 1</a:t>
            </a:r>
            <a:endParaRPr lang="en-US" dirty="0"/>
          </a:p>
        </p:txBody>
      </p:sp>
    </p:spTree>
    <p:extLst>
      <p:ext uri="{BB962C8B-B14F-4D97-AF65-F5344CB8AC3E}">
        <p14:creationId xmlns:p14="http://schemas.microsoft.com/office/powerpoint/2010/main" val="3557972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a:t>
            </a:r>
            <a:r>
              <a:rPr lang="en-US" baseline="0" dirty="0" smtClean="0"/>
              <a:t> to realize that you are in fact a </a:t>
            </a:r>
            <a:r>
              <a:rPr lang="en-US" baseline="0" dirty="0" err="1" smtClean="0"/>
              <a:t>taret</a:t>
            </a:r>
            <a:endParaRPr lang="en-US" dirty="0"/>
          </a:p>
        </p:txBody>
      </p:sp>
      <p:sp>
        <p:nvSpPr>
          <p:cNvPr id="4" name="Slide Number Placeholder 3"/>
          <p:cNvSpPr>
            <a:spLocks noGrp="1"/>
          </p:cNvSpPr>
          <p:nvPr>
            <p:ph type="sldNum" sz="quarter" idx="10"/>
          </p:nvPr>
        </p:nvSpPr>
        <p:spPr/>
        <p:txBody>
          <a:bodyPr/>
          <a:lstStyle/>
          <a:p>
            <a:fld id="{A92C1E5B-68F7-4A56-94B5-C8CB8EB66401}" type="slidenum">
              <a:rPr lang="en-US" smtClean="0"/>
              <a:pPr/>
              <a:t>20</a:t>
            </a:fld>
            <a:endParaRPr lang="en-US" dirty="0"/>
          </a:p>
        </p:txBody>
      </p:sp>
    </p:spTree>
    <p:extLst>
      <p:ext uri="{BB962C8B-B14F-4D97-AF65-F5344CB8AC3E}">
        <p14:creationId xmlns:p14="http://schemas.microsoft.com/office/powerpoint/2010/main" val="3022710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C1E5B-68F7-4A56-94B5-C8CB8EB66401}" type="slidenum">
              <a:rPr lang="en-US" smtClean="0"/>
              <a:pPr/>
              <a:t>21</a:t>
            </a:fld>
            <a:endParaRPr lang="en-US" dirty="0"/>
          </a:p>
        </p:txBody>
      </p:sp>
    </p:spTree>
    <p:extLst>
      <p:ext uri="{BB962C8B-B14F-4D97-AF65-F5344CB8AC3E}">
        <p14:creationId xmlns:p14="http://schemas.microsoft.com/office/powerpoint/2010/main" val="2414418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prstGeom prst="rect">
            <a:avLst/>
          </a:prstGeom>
        </p:spPr>
        <p:txBody>
          <a:bodyPr/>
          <a:lstStyle/>
          <a:p>
            <a:pPr lvl="0"/>
            <a:endParaRPr/>
          </a:p>
        </p:txBody>
      </p:sp>
      <p:sp>
        <p:nvSpPr>
          <p:cNvPr id="134" name="Shape 134"/>
          <p:cNvSpPr>
            <a:spLocks noGrp="1"/>
          </p:cNvSpPr>
          <p:nvPr>
            <p:ph type="body" sz="quarter" idx="1"/>
          </p:nvPr>
        </p:nvSpPr>
        <p:spPr>
          <a:prstGeom prst="rect">
            <a:avLst/>
          </a:prstGeom>
        </p:spPr>
        <p:txBody>
          <a:bodyPr/>
          <a:lstStyle>
            <a:lvl1pPr defTabSz="914400">
              <a:lnSpc>
                <a:spcPts val="3500"/>
              </a:lnSpc>
              <a:defRPr b="1">
                <a:solidFill>
                  <a:srgbClr val="572E2D"/>
                </a:solidFill>
                <a:uFill>
                  <a:solidFill>
                    <a:srgbClr val="572E2D"/>
                  </a:solidFill>
                </a:uFill>
                <a:latin typeface="Noteworthy Bold"/>
                <a:ea typeface="Noteworthy Bold"/>
                <a:cs typeface="Noteworthy Bold"/>
                <a:sym typeface="Noteworthy Bold"/>
              </a:defRPr>
            </a:lvl1pPr>
          </a:lstStyle>
          <a:p>
            <a:pPr lvl="0">
              <a:defRPr sz="1800" b="0">
                <a:solidFill>
                  <a:srgbClr val="000000"/>
                </a:solidFill>
                <a:uFillTx/>
              </a:defRPr>
            </a:pPr>
            <a:r>
              <a:rPr lang="en-US" sz="2400" dirty="0" smtClean="0"/>
              <a:t>The biggest</a:t>
            </a:r>
            <a:r>
              <a:rPr lang="en-US" sz="2400" baseline="0" dirty="0" smtClean="0"/>
              <a:t> threat is e-mail accounts being compromised</a:t>
            </a:r>
            <a:endParaRPr sz="2400" dirty="0"/>
          </a:p>
        </p:txBody>
      </p:sp>
    </p:spTree>
    <p:extLst>
      <p:ext uri="{BB962C8B-B14F-4D97-AF65-F5344CB8AC3E}">
        <p14:creationId xmlns:p14="http://schemas.microsoft.com/office/powerpoint/2010/main" val="292807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C1E5B-68F7-4A56-94B5-C8CB8EB66401}" type="slidenum">
              <a:rPr lang="en-US" smtClean="0"/>
              <a:pPr/>
              <a:t>3</a:t>
            </a:fld>
            <a:endParaRPr lang="en-US" dirty="0"/>
          </a:p>
        </p:txBody>
      </p:sp>
    </p:spTree>
    <p:extLst>
      <p:ext uri="{BB962C8B-B14F-4D97-AF65-F5344CB8AC3E}">
        <p14:creationId xmlns:p14="http://schemas.microsoft.com/office/powerpoint/2010/main" val="2601684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0063" indent="-500063" defTabSz="914400">
              <a:buClr>
                <a:srgbClr val="000000"/>
              </a:buClr>
              <a:buFont typeface="Helvetica" charset="0"/>
              <a:buChar char="•"/>
            </a:pPr>
            <a:r>
              <a:rPr lang="en-US" sz="1200" dirty="0" smtClean="0"/>
              <a:t>Script Kiddies</a:t>
            </a:r>
            <a:endParaRPr lang="en-US" sz="1200" dirty="0" smtClean="0">
              <a:cs typeface="Arial" charset="0"/>
              <a:sym typeface="Arial" charset="0"/>
            </a:endParaRPr>
          </a:p>
          <a:p>
            <a:pPr marL="500063" indent="-500063" defTabSz="914400">
              <a:spcBef>
                <a:spcPts val="700"/>
              </a:spcBef>
              <a:buClr>
                <a:srgbClr val="000000"/>
              </a:buClr>
              <a:buFont typeface="Helvetica" charset="0"/>
              <a:buChar char="•"/>
            </a:pPr>
            <a:r>
              <a:rPr lang="en-US" sz="1200" dirty="0" smtClean="0"/>
              <a:t>Competitors</a:t>
            </a:r>
            <a:endParaRPr lang="en-US" sz="1200" dirty="0" smtClean="0">
              <a:cs typeface="Arial" charset="0"/>
              <a:sym typeface="Arial" charset="0"/>
            </a:endParaRPr>
          </a:p>
          <a:p>
            <a:pPr marL="500063" indent="-500063" defTabSz="914400">
              <a:spcBef>
                <a:spcPts val="700"/>
              </a:spcBef>
              <a:buClr>
                <a:srgbClr val="000000"/>
              </a:buClr>
              <a:buFont typeface="Helvetica" charset="0"/>
              <a:buChar char="•"/>
            </a:pPr>
            <a:r>
              <a:rPr lang="en-US" sz="1200" dirty="0" smtClean="0"/>
              <a:t>(H)Activists</a:t>
            </a:r>
            <a:endParaRPr lang="en-US" sz="1200" dirty="0" smtClean="0">
              <a:cs typeface="Arial" charset="0"/>
              <a:sym typeface="Arial" charset="0"/>
            </a:endParaRPr>
          </a:p>
          <a:p>
            <a:pPr marL="500063" indent="-500063" defTabSz="914400">
              <a:spcBef>
                <a:spcPts val="700"/>
              </a:spcBef>
              <a:buClr>
                <a:srgbClr val="000000"/>
              </a:buClr>
              <a:buFont typeface="Helvetica" charset="0"/>
              <a:buChar char="•"/>
            </a:pPr>
            <a:r>
              <a:rPr lang="en-US" sz="1200" dirty="0" smtClean="0"/>
              <a:t>Organized Crime</a:t>
            </a:r>
            <a:endParaRPr lang="en-US" sz="1200" dirty="0" smtClean="0">
              <a:cs typeface="Arial" charset="0"/>
              <a:sym typeface="Arial" charset="0"/>
            </a:endParaRPr>
          </a:p>
          <a:p>
            <a:pPr marL="500063" indent="-500063" defTabSz="914400">
              <a:spcBef>
                <a:spcPts val="700"/>
              </a:spcBef>
              <a:buClr>
                <a:srgbClr val="000000"/>
              </a:buClr>
              <a:buFont typeface="Helvetica" charset="0"/>
              <a:buChar char="•"/>
            </a:pPr>
            <a:r>
              <a:rPr lang="en-US" sz="1200" dirty="0" smtClean="0"/>
              <a:t>Employees</a:t>
            </a:r>
            <a:endParaRPr lang="en-US" sz="1200" dirty="0" smtClean="0">
              <a:cs typeface="Arial" charset="0"/>
              <a:sym typeface="Arial" charset="0"/>
            </a:endParaRPr>
          </a:p>
          <a:p>
            <a:pPr marL="500063" indent="-500063" defTabSz="914400">
              <a:spcBef>
                <a:spcPts val="700"/>
              </a:spcBef>
              <a:buClr>
                <a:srgbClr val="000000"/>
              </a:buClr>
              <a:buFont typeface="Helvetica" charset="0"/>
              <a:buChar char="•"/>
            </a:pPr>
            <a:r>
              <a:rPr lang="en-US" sz="1200" dirty="0" smtClean="0"/>
              <a:t>Governments</a:t>
            </a:r>
            <a:endParaRPr lang="en-US" sz="1200" dirty="0" smtClean="0">
              <a:cs typeface="Arial" charset="0"/>
              <a:sym typeface="Arial" charset="0"/>
            </a:endParaRPr>
          </a:p>
          <a:p>
            <a:pPr marL="500063" indent="-500063" defTabSz="914400">
              <a:spcBef>
                <a:spcPts val="700"/>
              </a:spcBef>
            </a:pPr>
            <a:endParaRPr lang="en-US" sz="1200" dirty="0" smtClean="0"/>
          </a:p>
          <a:p>
            <a:pPr marL="500063" indent="-500063" defTabSz="914400">
              <a:spcBef>
                <a:spcPts val="700"/>
              </a:spcBef>
            </a:pPr>
            <a:r>
              <a:rPr lang="en-US" sz="1200" i="1" dirty="0" smtClean="0"/>
              <a:t>Any one of these can be on the inside of your organizat</a:t>
            </a:r>
            <a:r>
              <a:rPr lang="en-US" sz="1200" dirty="0" smtClean="0"/>
              <a:t>ion</a:t>
            </a:r>
          </a:p>
          <a:p>
            <a:endParaRPr lang="en-US" dirty="0"/>
          </a:p>
        </p:txBody>
      </p:sp>
      <p:sp>
        <p:nvSpPr>
          <p:cNvPr id="4" name="Slide Number Placeholder 3"/>
          <p:cNvSpPr>
            <a:spLocks noGrp="1"/>
          </p:cNvSpPr>
          <p:nvPr>
            <p:ph type="sldNum" sz="quarter" idx="10"/>
          </p:nvPr>
        </p:nvSpPr>
        <p:spPr/>
        <p:txBody>
          <a:bodyPr/>
          <a:lstStyle/>
          <a:p>
            <a:fld id="{A92C1E5B-68F7-4A56-94B5-C8CB8EB66401}" type="slidenum">
              <a:rPr lang="en-US" smtClean="0"/>
              <a:pPr/>
              <a:t>23</a:t>
            </a:fld>
            <a:endParaRPr lang="en-US" dirty="0"/>
          </a:p>
        </p:txBody>
      </p:sp>
    </p:spTree>
    <p:extLst>
      <p:ext uri="{BB962C8B-B14F-4D97-AF65-F5344CB8AC3E}">
        <p14:creationId xmlns:p14="http://schemas.microsoft.com/office/powerpoint/2010/main" val="2026603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Rot="1" noChangeAspect="1" noChangeArrowheads="1"/>
          </p:cNvSpPr>
          <p:nvPr>
            <p:ph type="sldImg"/>
          </p:nvPr>
        </p:nvSpPr>
        <p:spPr/>
      </p:sp>
      <p:sp>
        <p:nvSpPr>
          <p:cNvPr id="49154" name="Rectangle 2"/>
          <p:cNvSpPr>
            <a:spLocks noGrp="1" noChangeArrowheads="1"/>
          </p:cNvSpPr>
          <p:nvPr>
            <p:ph type="body" idx="1"/>
          </p:nvPr>
        </p:nvSpPr>
        <p:spPr/>
        <p:txBody>
          <a:bodyPr/>
          <a:lstStyle/>
          <a:p>
            <a:pPr defTabSz="924458"/>
            <a:r>
              <a:rPr lang="en-US" dirty="0" smtClean="0">
                <a:latin typeface="Gill Sans" charset="0"/>
                <a:cs typeface="Gill Sans" charset="0"/>
                <a:sym typeface="Gill Sans" charset="0"/>
              </a:rPr>
              <a:t>Some hackers</a:t>
            </a:r>
            <a:r>
              <a:rPr lang="en-US" baseline="0" dirty="0" smtClean="0">
                <a:latin typeface="Gill Sans" charset="0"/>
                <a:cs typeface="Gill Sans" charset="0"/>
                <a:sym typeface="Gill Sans" charset="0"/>
              </a:rPr>
              <a:t> are better than others</a:t>
            </a:r>
          </a:p>
          <a:p>
            <a:pPr defTabSz="924458"/>
            <a:r>
              <a:rPr lang="en-US" baseline="0" dirty="0" smtClean="0">
                <a:latin typeface="Gill Sans" charset="0"/>
                <a:sym typeface="Gill Sans" charset="0"/>
              </a:rPr>
              <a:t>All can get hacking tools and instructions on the Internet</a:t>
            </a:r>
            <a:endParaRPr lang="en-US" dirty="0"/>
          </a:p>
        </p:txBody>
      </p:sp>
    </p:spTree>
    <p:extLst>
      <p:ext uri="{BB962C8B-B14F-4D97-AF65-F5344CB8AC3E}">
        <p14:creationId xmlns:p14="http://schemas.microsoft.com/office/powerpoint/2010/main" val="959318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
          <p:cNvSpPr>
            <a:spLocks noGrp="1" noRot="1" noChangeAspect="1" noChangeArrowheads="1"/>
          </p:cNvSpPr>
          <p:nvPr>
            <p:ph type="sldImg"/>
          </p:nvPr>
        </p:nvSpPr>
        <p:spPr/>
      </p:sp>
      <p:sp>
        <p:nvSpPr>
          <p:cNvPr id="115714" name="Rectangle 2"/>
          <p:cNvSpPr>
            <a:spLocks noGrp="1" noChangeArrowheads="1"/>
          </p:cNvSpPr>
          <p:nvPr>
            <p:ph type="body" idx="1"/>
          </p:nvPr>
        </p:nvSpPr>
        <p:spPr/>
        <p:txBody>
          <a:bodyPr/>
          <a:lstStyle/>
          <a:p>
            <a:pPr defTabSz="924458">
              <a:lnSpc>
                <a:spcPts val="3539"/>
              </a:lnSpc>
            </a:pPr>
            <a:r>
              <a:rPr lang="en-US" b="1">
                <a:solidFill>
                  <a:srgbClr val="572E2D"/>
                </a:solidFill>
                <a:latin typeface="Noteworthy Bold" charset="0"/>
                <a:cs typeface="Noteworthy Bold" charset="0"/>
                <a:sym typeface="Noteworthy Bold" charset="0"/>
              </a:rPr>
              <a:t>Today</a:t>
            </a:r>
            <a:r>
              <a:rPr lang="ja-JP" altLang="en-US">
                <a:solidFill>
                  <a:srgbClr val="572E2D"/>
                </a:solidFill>
                <a:latin typeface="Arial" charset="0"/>
                <a:cs typeface="Arial" charset="0"/>
                <a:sym typeface="Arial" charset="0"/>
              </a:rPr>
              <a:t>’</a:t>
            </a:r>
            <a:r>
              <a:rPr lang="en-US" b="1">
                <a:solidFill>
                  <a:srgbClr val="572E2D"/>
                </a:solidFill>
                <a:latin typeface="Noteworthy Bold" charset="0"/>
                <a:cs typeface="Noteworthy Bold" charset="0"/>
                <a:sym typeface="Noteworthy Bold" charset="0"/>
              </a:rPr>
              <a:t>s topic – Phishing and Other Threats. And how NOT to get hooked. It</a:t>
            </a:r>
            <a:r>
              <a:rPr lang="ja-JP" altLang="en-US">
                <a:solidFill>
                  <a:srgbClr val="572E2D"/>
                </a:solidFill>
                <a:latin typeface="Arial" charset="0"/>
                <a:cs typeface="Arial" charset="0"/>
                <a:sym typeface="Arial" charset="0"/>
              </a:rPr>
              <a:t>’</a:t>
            </a:r>
            <a:r>
              <a:rPr lang="en-US" b="1">
                <a:solidFill>
                  <a:srgbClr val="572E2D"/>
                </a:solidFill>
                <a:latin typeface="Noteworthy Bold" charset="0"/>
                <a:cs typeface="Noteworthy Bold" charset="0"/>
                <a:sym typeface="Noteworthy Bold" charset="0"/>
              </a:rPr>
              <a:t>s important not only to First American but also to you personally.</a:t>
            </a:r>
            <a:endParaRPr lang="en-US"/>
          </a:p>
        </p:txBody>
      </p:sp>
    </p:spTree>
    <p:extLst>
      <p:ext uri="{BB962C8B-B14F-4D97-AF65-F5344CB8AC3E}">
        <p14:creationId xmlns:p14="http://schemas.microsoft.com/office/powerpoint/2010/main" val="2052593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C1E5B-68F7-4A56-94B5-C8CB8EB66401}" type="slidenum">
              <a:rPr lang="en-US" smtClean="0"/>
              <a:pPr/>
              <a:t>29</a:t>
            </a:fld>
            <a:endParaRPr lang="en-US" dirty="0"/>
          </a:p>
        </p:txBody>
      </p:sp>
    </p:spTree>
    <p:extLst>
      <p:ext uri="{BB962C8B-B14F-4D97-AF65-F5344CB8AC3E}">
        <p14:creationId xmlns:p14="http://schemas.microsoft.com/office/powerpoint/2010/main" val="3019874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Grp="1" noRot="1" noChangeAspect="1" noChangeArrowheads="1"/>
          </p:cNvSpPr>
          <p:nvPr>
            <p:ph type="sldImg"/>
          </p:nvPr>
        </p:nvSpPr>
        <p:spPr/>
      </p:sp>
      <p:sp>
        <p:nvSpPr>
          <p:cNvPr id="119810" name="Rectangle 2"/>
          <p:cNvSpPr>
            <a:spLocks noGrp="1" noChangeArrowheads="1"/>
          </p:cNvSpPr>
          <p:nvPr>
            <p:ph type="body" idx="1"/>
          </p:nvPr>
        </p:nvSpPr>
        <p:spPr/>
        <p:txBody>
          <a:bodyPr>
            <a:normAutofit fontScale="47500" lnSpcReduction="20000"/>
          </a:bodyPr>
          <a:lstStyle/>
          <a:p>
            <a:pPr defTabSz="924458">
              <a:lnSpc>
                <a:spcPts val="3539"/>
              </a:lnSpc>
            </a:pPr>
            <a:r>
              <a:rPr lang="en-US" b="1">
                <a:solidFill>
                  <a:srgbClr val="572E2D"/>
                </a:solidFill>
                <a:latin typeface="Noteworthy Bold" charset="0"/>
                <a:cs typeface="Noteworthy Bold" charset="0"/>
                <a:sym typeface="Noteworthy Bold" charset="0"/>
              </a:rPr>
              <a:t>Generic greeting. Phishing emails are usually sent in large batches. To save time, Internet criminals use generic names like "First Generic Bank Customer" so they don't have to type all recipients' names out and send emails one-by-one. If you don't see your name, be suspicious.</a:t>
            </a:r>
            <a:endParaRPr lang="en-US">
              <a:latin typeface="Gill Sans" charset="0"/>
              <a:cs typeface="Gill Sans" charset="0"/>
              <a:sym typeface="Gill Sans" charset="0"/>
            </a:endParaRPr>
          </a:p>
          <a:p>
            <a:pPr defTabSz="924458">
              <a:lnSpc>
                <a:spcPts val="3539"/>
              </a:lnSpc>
            </a:pPr>
            <a:r>
              <a:rPr lang="en-US" b="1">
                <a:solidFill>
                  <a:srgbClr val="572E2D"/>
                </a:solidFill>
                <a:latin typeface="Noteworthy Bold" charset="0"/>
                <a:cs typeface="Noteworthy Bold" charset="0"/>
                <a:sym typeface="Noteworthy Bold" charset="0"/>
              </a:rPr>
              <a:t>Forged link. Even if a link has a name you recognize somewhere in it, it doesn't mean it links to the real organization. Roll your mouse over the link and see if it matches what appears in the email. If there is a discrepency, don't click on the link. Also, websites where it is safe to enter personal information begin with "https" — the "s" stands for secure. If you don't see "https" do not proceed.</a:t>
            </a:r>
            <a:endParaRPr lang="en-US">
              <a:latin typeface="Gill Sans" charset="0"/>
              <a:cs typeface="Gill Sans" charset="0"/>
              <a:sym typeface="Gill Sans" charset="0"/>
            </a:endParaRPr>
          </a:p>
          <a:p>
            <a:pPr defTabSz="924458">
              <a:lnSpc>
                <a:spcPts val="3539"/>
              </a:lnSpc>
            </a:pPr>
            <a:r>
              <a:rPr lang="en-US" b="1">
                <a:solidFill>
                  <a:srgbClr val="572E2D"/>
                </a:solidFill>
                <a:latin typeface="Noteworthy Bold" charset="0"/>
                <a:cs typeface="Noteworthy Bold" charset="0"/>
                <a:sym typeface="Noteworthy Bold" charset="0"/>
              </a:rPr>
              <a:t>Requests personal information. The point of sending phishing email is to trick you into providing your personal information. If you receive an email requesting your personal information, it is probably a phishing attempt. </a:t>
            </a:r>
            <a:endParaRPr lang="en-US">
              <a:latin typeface="Gill Sans" charset="0"/>
              <a:cs typeface="Gill Sans" charset="0"/>
              <a:sym typeface="Gill Sans" charset="0"/>
            </a:endParaRPr>
          </a:p>
          <a:p>
            <a:pPr defTabSz="924458">
              <a:lnSpc>
                <a:spcPts val="3539"/>
              </a:lnSpc>
            </a:pPr>
            <a:r>
              <a:rPr lang="en-US" b="1">
                <a:solidFill>
                  <a:srgbClr val="572E2D"/>
                </a:solidFill>
                <a:latin typeface="Noteworthy Bold" charset="0"/>
                <a:cs typeface="Noteworthy Bold" charset="0"/>
                <a:sym typeface="Noteworthy Bold" charset="0"/>
              </a:rPr>
              <a:t>Sense of urgency. Internet criminals want you to provide your personal information now. They do this by making you think something has happened that requires you to act fast. The faster they get your information, the faster they can move on to another victim.</a:t>
            </a:r>
            <a:endParaRPr lang="en-US"/>
          </a:p>
        </p:txBody>
      </p:sp>
    </p:spTree>
    <p:extLst>
      <p:ext uri="{BB962C8B-B14F-4D97-AF65-F5344CB8AC3E}">
        <p14:creationId xmlns:p14="http://schemas.microsoft.com/office/powerpoint/2010/main" val="2087367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C1E5B-68F7-4A56-94B5-C8CB8EB66401}" type="slidenum">
              <a:rPr lang="en-US" smtClean="0"/>
              <a:pPr/>
              <a:t>32</a:t>
            </a:fld>
            <a:endParaRPr lang="en-US" dirty="0"/>
          </a:p>
        </p:txBody>
      </p:sp>
    </p:spTree>
    <p:extLst>
      <p:ext uri="{BB962C8B-B14F-4D97-AF65-F5344CB8AC3E}">
        <p14:creationId xmlns:p14="http://schemas.microsoft.com/office/powerpoint/2010/main" val="3447583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C1E5B-68F7-4A56-94B5-C8CB8EB66401}" type="slidenum">
              <a:rPr lang="en-US" smtClean="0"/>
              <a:pPr/>
              <a:t>33</a:t>
            </a:fld>
            <a:endParaRPr lang="en-US" dirty="0"/>
          </a:p>
        </p:txBody>
      </p:sp>
    </p:spTree>
    <p:extLst>
      <p:ext uri="{BB962C8B-B14F-4D97-AF65-F5344CB8AC3E}">
        <p14:creationId xmlns:p14="http://schemas.microsoft.com/office/powerpoint/2010/main" val="3998636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C1E5B-68F7-4A56-94B5-C8CB8EB66401}" type="slidenum">
              <a:rPr lang="en-US" smtClean="0"/>
              <a:pPr/>
              <a:t>34</a:t>
            </a:fld>
            <a:endParaRPr lang="en-US" dirty="0"/>
          </a:p>
        </p:txBody>
      </p:sp>
    </p:spTree>
    <p:extLst>
      <p:ext uri="{BB962C8B-B14F-4D97-AF65-F5344CB8AC3E}">
        <p14:creationId xmlns:p14="http://schemas.microsoft.com/office/powerpoint/2010/main" val="2760127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C1E5B-68F7-4A56-94B5-C8CB8EB66401}" type="slidenum">
              <a:rPr lang="en-US" smtClean="0"/>
              <a:pPr/>
              <a:t>36</a:t>
            </a:fld>
            <a:endParaRPr lang="en-US" dirty="0"/>
          </a:p>
        </p:txBody>
      </p:sp>
    </p:spTree>
    <p:extLst>
      <p:ext uri="{BB962C8B-B14F-4D97-AF65-F5344CB8AC3E}">
        <p14:creationId xmlns:p14="http://schemas.microsoft.com/office/powerpoint/2010/main" val="3151717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C1E5B-68F7-4A56-94B5-C8CB8EB66401}" type="slidenum">
              <a:rPr lang="en-US" smtClean="0"/>
              <a:pPr/>
              <a:t>37</a:t>
            </a:fld>
            <a:endParaRPr lang="en-US" dirty="0"/>
          </a:p>
        </p:txBody>
      </p:sp>
    </p:spTree>
    <p:extLst>
      <p:ext uri="{BB962C8B-B14F-4D97-AF65-F5344CB8AC3E}">
        <p14:creationId xmlns:p14="http://schemas.microsoft.com/office/powerpoint/2010/main" val="57467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C1E5B-68F7-4A56-94B5-C8CB8EB66401}" type="slidenum">
              <a:rPr lang="en-US" smtClean="0"/>
              <a:pPr/>
              <a:t>4</a:t>
            </a:fld>
            <a:endParaRPr lang="en-US" dirty="0"/>
          </a:p>
        </p:txBody>
      </p:sp>
    </p:spTree>
    <p:extLst>
      <p:ext uri="{BB962C8B-B14F-4D97-AF65-F5344CB8AC3E}">
        <p14:creationId xmlns:p14="http://schemas.microsoft.com/office/powerpoint/2010/main" val="2601684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Protect your social media accounts and online activities:</a:t>
            </a:r>
          </a:p>
          <a:p>
            <a:pPr lvl="0"/>
            <a:r>
              <a:rPr lang="en-US" sz="1200" dirty="0" smtClean="0"/>
              <a:t>Login: Protect each of your accounts with a strong, unique password and do not share them with anyone else. In addition, many social media sites support stronger authentication, such as two-step verification. Always enable these stronger authentication methods whenever possible. Finally, do not use your social media account to log in to other sites; if it gets hacked, then all of your accounts are vulnerable. </a:t>
            </a:r>
          </a:p>
          <a:p>
            <a:pPr lvl="0"/>
            <a:r>
              <a:rPr lang="en-US" sz="1200" dirty="0" smtClean="0"/>
              <a:t>Privacy Settings: If you do use privacy settings, make sure you review and test them regularly. Social media sites often change privacy settings and it is easy to make a mistake. In addition, many apps and services let you tag your location to content that you post (called geotagging). Regularly check these settings if you wish to keep your physical location private.</a:t>
            </a:r>
          </a:p>
          <a:p>
            <a:r>
              <a:rPr lang="en-US" sz="1200" dirty="0" smtClean="0"/>
              <a:t> </a:t>
            </a:r>
          </a:p>
          <a:p>
            <a:pPr lvl="0"/>
            <a:r>
              <a:rPr lang="en-US" sz="1200" dirty="0" smtClean="0"/>
              <a:t>Encryption: Social media sites use encryption called HTTPS to secure your online connections to the site. Some sites (like Twitter and Google+) enable this by default, while others require you to manually enable HTTPS. Check your social media account settings and enable HTTPS as the default connection whenever possible.</a:t>
            </a:r>
          </a:p>
          <a:p>
            <a:r>
              <a:rPr lang="en-US" sz="1200" dirty="0" smtClean="0"/>
              <a:t> </a:t>
            </a:r>
          </a:p>
          <a:p>
            <a:r>
              <a:rPr lang="en-US" sz="1200" dirty="0" smtClean="0"/>
              <a:t> </a:t>
            </a:r>
          </a:p>
          <a:p>
            <a:pPr lvl="0"/>
            <a:r>
              <a:rPr lang="en-US" sz="1200" dirty="0" smtClean="0"/>
              <a:t>Email: Be suspicious of emails that claim to come from social media sites. These can easily be spoofed attacks sent by cyber criminals. The safest way to reply to such messages is to log in to your social media website directly, perhaps from a saved bookmark, and then read and reply to any messages or notifications from the website. </a:t>
            </a:r>
          </a:p>
          <a:p>
            <a:r>
              <a:rPr lang="en-US" sz="1200" dirty="0" smtClean="0"/>
              <a:t> </a:t>
            </a:r>
          </a:p>
          <a:p>
            <a:pPr lvl="0"/>
            <a:r>
              <a:rPr lang="en-US" sz="1200" dirty="0" smtClean="0"/>
              <a:t>Malicious Links/Scams: Be cautious of suspicious links or potential scams posted on social media sites. Bad guys use social media to spread their own attacks. Just because a message is posted by a friend does not mean that message is really from them; their account may have been compromised. If a family member or friend has posted an odd message you cannot verify (i.e., they have been robbed and need you to send money), call them on their mobile phone or contact them by some other means to confirm the message is truly from them.</a:t>
            </a:r>
          </a:p>
          <a:p>
            <a:r>
              <a:rPr lang="en-US" sz="1200" dirty="0" smtClean="0"/>
              <a:t> </a:t>
            </a:r>
          </a:p>
          <a:p>
            <a:pPr lvl="0"/>
            <a:r>
              <a:rPr lang="en-US" sz="1200" dirty="0" smtClean="0"/>
              <a:t>Mobile Apps: Most social media sites provide mobile apps to access your online accounts. Make sure you download these mobile apps from a trusted site and that your smartphone is protected with a strong password. If your smartphone is unlocked when you lose it, anyone can access your social media sites through your smartphone and start posting as you.</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A92C1E5B-68F7-4A56-94B5-C8CB8EB66401}" type="slidenum">
              <a:rPr lang="en-US" smtClean="0"/>
              <a:pPr/>
              <a:t>38</a:t>
            </a:fld>
            <a:endParaRPr lang="en-US" dirty="0"/>
          </a:p>
        </p:txBody>
      </p:sp>
    </p:spTree>
    <p:extLst>
      <p:ext uri="{BB962C8B-B14F-4D97-AF65-F5344CB8AC3E}">
        <p14:creationId xmlns:p14="http://schemas.microsoft.com/office/powerpoint/2010/main" val="1633050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C1E5B-68F7-4A56-94B5-C8CB8EB66401}" type="slidenum">
              <a:rPr lang="en-US" smtClean="0"/>
              <a:pPr/>
              <a:t>44</a:t>
            </a:fld>
            <a:endParaRPr lang="en-US" dirty="0"/>
          </a:p>
        </p:txBody>
      </p:sp>
    </p:spTree>
    <p:extLst>
      <p:ext uri="{BB962C8B-B14F-4D97-AF65-F5344CB8AC3E}">
        <p14:creationId xmlns:p14="http://schemas.microsoft.com/office/powerpoint/2010/main" val="370022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C1E5B-68F7-4A56-94B5-C8CB8EB66401}" type="slidenum">
              <a:rPr lang="en-US" smtClean="0"/>
              <a:pPr/>
              <a:t>46</a:t>
            </a:fld>
            <a:endParaRPr lang="en-US" dirty="0"/>
          </a:p>
        </p:txBody>
      </p:sp>
    </p:spTree>
    <p:extLst>
      <p:ext uri="{BB962C8B-B14F-4D97-AF65-F5344CB8AC3E}">
        <p14:creationId xmlns:p14="http://schemas.microsoft.com/office/powerpoint/2010/main" val="1414211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C1E5B-68F7-4A56-94B5-C8CB8EB66401}" type="slidenum">
              <a:rPr lang="en-US" smtClean="0"/>
              <a:pPr/>
              <a:t>47</a:t>
            </a:fld>
            <a:endParaRPr lang="en-US" dirty="0"/>
          </a:p>
        </p:txBody>
      </p:sp>
    </p:spTree>
    <p:extLst>
      <p:ext uri="{BB962C8B-B14F-4D97-AF65-F5344CB8AC3E}">
        <p14:creationId xmlns:p14="http://schemas.microsoft.com/office/powerpoint/2010/main" val="2218822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C1E5B-68F7-4A56-94B5-C8CB8EB66401}" type="slidenum">
              <a:rPr lang="en-US" smtClean="0"/>
              <a:pPr/>
              <a:t>48</a:t>
            </a:fld>
            <a:endParaRPr lang="en-US" dirty="0"/>
          </a:p>
        </p:txBody>
      </p:sp>
    </p:spTree>
    <p:extLst>
      <p:ext uri="{BB962C8B-B14F-4D97-AF65-F5344CB8AC3E}">
        <p14:creationId xmlns:p14="http://schemas.microsoft.com/office/powerpoint/2010/main" val="2280531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C1E5B-68F7-4A56-94B5-C8CB8EB66401}" type="slidenum">
              <a:rPr lang="en-US" smtClean="0"/>
              <a:pPr/>
              <a:t>49</a:t>
            </a:fld>
            <a:endParaRPr lang="en-US" dirty="0"/>
          </a:p>
        </p:txBody>
      </p:sp>
    </p:spTree>
    <p:extLst>
      <p:ext uri="{BB962C8B-B14F-4D97-AF65-F5344CB8AC3E}">
        <p14:creationId xmlns:p14="http://schemas.microsoft.com/office/powerpoint/2010/main" val="39944968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C1E5B-68F7-4A56-94B5-C8CB8EB66401}" type="slidenum">
              <a:rPr lang="en-US" smtClean="0"/>
              <a:pPr/>
              <a:t>51</a:t>
            </a:fld>
            <a:endParaRPr lang="en-US" dirty="0"/>
          </a:p>
        </p:txBody>
      </p:sp>
    </p:spTree>
    <p:extLst>
      <p:ext uri="{BB962C8B-B14F-4D97-AF65-F5344CB8AC3E}">
        <p14:creationId xmlns:p14="http://schemas.microsoft.com/office/powerpoint/2010/main" val="24066661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Awareness of modes of attack and techniques</a:t>
            </a:r>
            <a:r>
              <a:rPr lang="en-US" baseline="0" dirty="0" smtClean="0"/>
              <a:t> is key</a:t>
            </a:r>
            <a:endParaRPr lang="en-US" dirty="0"/>
          </a:p>
        </p:txBody>
      </p:sp>
      <p:sp>
        <p:nvSpPr>
          <p:cNvPr id="4" name="Slide Number Placeholder 3"/>
          <p:cNvSpPr>
            <a:spLocks noGrp="1"/>
          </p:cNvSpPr>
          <p:nvPr>
            <p:ph type="sldNum" sz="quarter" idx="10"/>
          </p:nvPr>
        </p:nvSpPr>
        <p:spPr/>
        <p:txBody>
          <a:bodyPr/>
          <a:lstStyle/>
          <a:p>
            <a:fld id="{A92C1E5B-68F7-4A56-94B5-C8CB8EB66401}" type="slidenum">
              <a:rPr lang="en-US" smtClean="0"/>
              <a:pPr/>
              <a:t>54</a:t>
            </a:fld>
            <a:endParaRPr lang="en-US" dirty="0"/>
          </a:p>
        </p:txBody>
      </p:sp>
    </p:spTree>
    <p:extLst>
      <p:ext uri="{BB962C8B-B14F-4D97-AF65-F5344CB8AC3E}">
        <p14:creationId xmlns:p14="http://schemas.microsoft.com/office/powerpoint/2010/main" val="6985706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C1E5B-68F7-4A56-94B5-C8CB8EB66401}" type="slidenum">
              <a:rPr lang="en-US" smtClean="0"/>
              <a:pPr/>
              <a:t>55</a:t>
            </a:fld>
            <a:endParaRPr lang="en-US" dirty="0"/>
          </a:p>
        </p:txBody>
      </p:sp>
    </p:spTree>
    <p:extLst>
      <p:ext uri="{BB962C8B-B14F-4D97-AF65-F5344CB8AC3E}">
        <p14:creationId xmlns:p14="http://schemas.microsoft.com/office/powerpoint/2010/main" val="6938780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C1E5B-68F7-4A56-94B5-C8CB8EB66401}" type="slidenum">
              <a:rPr lang="en-US" smtClean="0"/>
              <a:pPr/>
              <a:t>56</a:t>
            </a:fld>
            <a:endParaRPr lang="en-US" dirty="0"/>
          </a:p>
        </p:txBody>
      </p:sp>
    </p:spTree>
    <p:extLst>
      <p:ext uri="{BB962C8B-B14F-4D97-AF65-F5344CB8AC3E}">
        <p14:creationId xmlns:p14="http://schemas.microsoft.com/office/powerpoint/2010/main" val="391006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C1E5B-68F7-4A56-94B5-C8CB8EB66401}" type="slidenum">
              <a:rPr lang="en-US" smtClean="0"/>
              <a:pPr/>
              <a:t>5</a:t>
            </a:fld>
            <a:endParaRPr lang="en-US" dirty="0"/>
          </a:p>
        </p:txBody>
      </p:sp>
    </p:spTree>
    <p:extLst>
      <p:ext uri="{BB962C8B-B14F-4D97-AF65-F5344CB8AC3E}">
        <p14:creationId xmlns:p14="http://schemas.microsoft.com/office/powerpoint/2010/main" val="1348123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C1E5B-68F7-4A56-94B5-C8CB8EB66401}" type="slidenum">
              <a:rPr lang="en-US" smtClean="0"/>
              <a:pPr/>
              <a:t>57</a:t>
            </a:fld>
            <a:endParaRPr lang="en-US" dirty="0"/>
          </a:p>
        </p:txBody>
      </p:sp>
    </p:spTree>
    <p:extLst>
      <p:ext uri="{BB962C8B-B14F-4D97-AF65-F5344CB8AC3E}">
        <p14:creationId xmlns:p14="http://schemas.microsoft.com/office/powerpoint/2010/main" val="6878200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C1E5B-68F7-4A56-94B5-C8CB8EB66401}" type="slidenum">
              <a:rPr lang="en-US" smtClean="0"/>
              <a:pPr/>
              <a:t>58</a:t>
            </a:fld>
            <a:endParaRPr lang="en-US" dirty="0"/>
          </a:p>
        </p:txBody>
      </p:sp>
    </p:spTree>
    <p:extLst>
      <p:ext uri="{BB962C8B-B14F-4D97-AF65-F5344CB8AC3E}">
        <p14:creationId xmlns:p14="http://schemas.microsoft.com/office/powerpoint/2010/main" val="36293133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prstGeom prst="rect">
            <a:avLst/>
          </a:prstGeom>
        </p:spPr>
        <p:txBody>
          <a:bodyPr/>
          <a:lstStyle/>
          <a:p>
            <a:pPr lvl="0"/>
            <a:endParaRPr/>
          </a:p>
        </p:txBody>
      </p:sp>
      <p:sp>
        <p:nvSpPr>
          <p:cNvPr id="134" name="Shape 134"/>
          <p:cNvSpPr>
            <a:spLocks noGrp="1"/>
          </p:cNvSpPr>
          <p:nvPr>
            <p:ph type="body" sz="quarter" idx="1"/>
          </p:nvPr>
        </p:nvSpPr>
        <p:spPr>
          <a:prstGeom prst="rect">
            <a:avLst/>
          </a:prstGeom>
        </p:spPr>
        <p:txBody>
          <a:bodyPr/>
          <a:lstStyle>
            <a:lvl1pPr defTabSz="914400">
              <a:lnSpc>
                <a:spcPts val="3500"/>
              </a:lnSpc>
              <a:defRPr b="1">
                <a:solidFill>
                  <a:srgbClr val="572E2D"/>
                </a:solidFill>
                <a:uFill>
                  <a:solidFill>
                    <a:srgbClr val="572E2D"/>
                  </a:solidFill>
                </a:uFill>
                <a:latin typeface="Noteworthy Bold"/>
                <a:ea typeface="Noteworthy Bold"/>
                <a:cs typeface="Noteworthy Bold"/>
                <a:sym typeface="Noteworthy Bold"/>
              </a:defRPr>
            </a:lvl1pPr>
          </a:lstStyle>
          <a:p>
            <a:pPr lvl="0">
              <a:defRPr sz="1800" b="0">
                <a:solidFill>
                  <a:srgbClr val="000000"/>
                </a:solidFill>
                <a:uFillTx/>
              </a:defRPr>
            </a:pPr>
            <a:r>
              <a:rPr sz="2400" dirty="0"/>
              <a:t>What might be a crime in the U.S., might not be in another country.</a:t>
            </a:r>
          </a:p>
        </p:txBody>
      </p:sp>
    </p:spTree>
    <p:extLst>
      <p:ext uri="{BB962C8B-B14F-4D97-AF65-F5344CB8AC3E}">
        <p14:creationId xmlns:p14="http://schemas.microsoft.com/office/powerpoint/2010/main" val="32917830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C1E5B-68F7-4A56-94B5-C8CB8EB66401}" type="slidenum">
              <a:rPr lang="en-US" smtClean="0"/>
              <a:pPr/>
              <a:t>60</a:t>
            </a:fld>
            <a:endParaRPr lang="en-US" dirty="0"/>
          </a:p>
        </p:txBody>
      </p:sp>
    </p:spTree>
    <p:extLst>
      <p:ext uri="{BB962C8B-B14F-4D97-AF65-F5344CB8AC3E}">
        <p14:creationId xmlns:p14="http://schemas.microsoft.com/office/powerpoint/2010/main" val="23714554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C1E5B-68F7-4A56-94B5-C8CB8EB66401}" type="slidenum">
              <a:rPr lang="en-US" smtClean="0"/>
              <a:pPr/>
              <a:t>61</a:t>
            </a:fld>
            <a:endParaRPr lang="en-US" dirty="0"/>
          </a:p>
        </p:txBody>
      </p:sp>
    </p:spTree>
    <p:extLst>
      <p:ext uri="{BB962C8B-B14F-4D97-AF65-F5344CB8AC3E}">
        <p14:creationId xmlns:p14="http://schemas.microsoft.com/office/powerpoint/2010/main" val="40128653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Rot="1" noChangeAspect="1" noChangeArrowheads="1"/>
          </p:cNvSpPr>
          <p:nvPr>
            <p:ph type="sldImg"/>
          </p:nvPr>
        </p:nvSpPr>
        <p:spPr/>
      </p:sp>
      <p:sp>
        <p:nvSpPr>
          <p:cNvPr id="60418" name="Rectangle 2"/>
          <p:cNvSpPr>
            <a:spLocks noGrp="1" noChangeArrowheads="1"/>
          </p:cNvSpPr>
          <p:nvPr>
            <p:ph type="body" idx="1"/>
          </p:nvPr>
        </p:nvSpPr>
        <p:spPr/>
        <p:txBody>
          <a:bodyPr/>
          <a:lstStyle/>
          <a:p>
            <a:pPr defTabSz="924458"/>
            <a:r>
              <a:rPr lang="en-US">
                <a:latin typeface="Gill Sans" charset="0"/>
                <a:cs typeface="Gill Sans" charset="0"/>
                <a:sym typeface="Gill Sans" charset="0"/>
              </a:rPr>
              <a:t>Time is of the essence. Yes, they really will unencrypt your files. If they didn</a:t>
            </a:r>
            <a:r>
              <a:rPr lang="ja-JP" altLang="en-US">
                <a:latin typeface="Gill Sans" charset="0"/>
                <a:cs typeface="Gill Sans" charset="0"/>
                <a:sym typeface="Gill Sans" charset="0"/>
              </a:rPr>
              <a:t>’</a:t>
            </a:r>
            <a:r>
              <a:rPr lang="en-US">
                <a:latin typeface="Gill Sans" charset="0"/>
                <a:cs typeface="Gill Sans" charset="0"/>
                <a:sym typeface="Gill Sans" charset="0"/>
              </a:rPr>
              <a:t>t, others wouldn</a:t>
            </a:r>
            <a:r>
              <a:rPr lang="ja-JP" altLang="en-US">
                <a:latin typeface="Gill Sans" charset="0"/>
                <a:cs typeface="Gill Sans" charset="0"/>
                <a:sym typeface="Gill Sans" charset="0"/>
              </a:rPr>
              <a:t>’</a:t>
            </a:r>
            <a:r>
              <a:rPr lang="en-US">
                <a:latin typeface="Gill Sans" charset="0"/>
                <a:cs typeface="Gill Sans" charset="0"/>
                <a:sym typeface="Gill Sans" charset="0"/>
              </a:rPr>
              <a:t>t pay. They accept payment only by BitCoin and by MoneyPak</a:t>
            </a:r>
            <a:endParaRPr lang="en-US"/>
          </a:p>
        </p:txBody>
      </p:sp>
    </p:spTree>
    <p:extLst>
      <p:ext uri="{BB962C8B-B14F-4D97-AF65-F5344CB8AC3E}">
        <p14:creationId xmlns:p14="http://schemas.microsoft.com/office/powerpoint/2010/main" val="3793266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Rot="1" noChangeAspect="1" noChangeArrowheads="1"/>
          </p:cNvSpPr>
          <p:nvPr>
            <p:ph type="sldImg"/>
          </p:nvPr>
        </p:nvSpPr>
        <p:spPr/>
      </p:sp>
      <p:sp>
        <p:nvSpPr>
          <p:cNvPr id="60418" name="Rectangle 2"/>
          <p:cNvSpPr>
            <a:spLocks noGrp="1" noChangeArrowheads="1"/>
          </p:cNvSpPr>
          <p:nvPr>
            <p:ph type="body" idx="1"/>
          </p:nvPr>
        </p:nvSpPr>
        <p:spPr/>
        <p:txBody>
          <a:bodyPr/>
          <a:lstStyle/>
          <a:p>
            <a:pPr defTabSz="924458"/>
            <a:r>
              <a:rPr lang="en-US">
                <a:latin typeface="Gill Sans" charset="0"/>
                <a:cs typeface="Gill Sans" charset="0"/>
                <a:sym typeface="Gill Sans" charset="0"/>
              </a:rPr>
              <a:t>Time is of the essence. Yes, they really will unencrypt your files. If they didn</a:t>
            </a:r>
            <a:r>
              <a:rPr lang="ja-JP" altLang="en-US">
                <a:latin typeface="Gill Sans" charset="0"/>
                <a:cs typeface="Gill Sans" charset="0"/>
                <a:sym typeface="Gill Sans" charset="0"/>
              </a:rPr>
              <a:t>’</a:t>
            </a:r>
            <a:r>
              <a:rPr lang="en-US">
                <a:latin typeface="Gill Sans" charset="0"/>
                <a:cs typeface="Gill Sans" charset="0"/>
                <a:sym typeface="Gill Sans" charset="0"/>
              </a:rPr>
              <a:t>t, others wouldn</a:t>
            </a:r>
            <a:r>
              <a:rPr lang="ja-JP" altLang="en-US">
                <a:latin typeface="Gill Sans" charset="0"/>
                <a:cs typeface="Gill Sans" charset="0"/>
                <a:sym typeface="Gill Sans" charset="0"/>
              </a:rPr>
              <a:t>’</a:t>
            </a:r>
            <a:r>
              <a:rPr lang="en-US">
                <a:latin typeface="Gill Sans" charset="0"/>
                <a:cs typeface="Gill Sans" charset="0"/>
                <a:sym typeface="Gill Sans" charset="0"/>
              </a:rPr>
              <a:t>t pay. They accept payment only by BitCoin and by MoneyPak</a:t>
            </a:r>
            <a:endParaRPr lang="en-US"/>
          </a:p>
        </p:txBody>
      </p:sp>
    </p:spTree>
    <p:extLst>
      <p:ext uri="{BB962C8B-B14F-4D97-AF65-F5344CB8AC3E}">
        <p14:creationId xmlns:p14="http://schemas.microsoft.com/office/powerpoint/2010/main" val="498696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C1E5B-68F7-4A56-94B5-C8CB8EB66401}" type="slidenum">
              <a:rPr lang="en-US" smtClean="0"/>
              <a:pPr/>
              <a:t>64</a:t>
            </a:fld>
            <a:endParaRPr lang="en-US" dirty="0"/>
          </a:p>
        </p:txBody>
      </p:sp>
    </p:spTree>
    <p:extLst>
      <p:ext uri="{BB962C8B-B14F-4D97-AF65-F5344CB8AC3E}">
        <p14:creationId xmlns:p14="http://schemas.microsoft.com/office/powerpoint/2010/main" val="4830478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C1E5B-68F7-4A56-94B5-C8CB8EB66401}" type="slidenum">
              <a:rPr lang="en-US" smtClean="0"/>
              <a:pPr/>
              <a:t>65</a:t>
            </a:fld>
            <a:endParaRPr lang="en-US" dirty="0"/>
          </a:p>
        </p:txBody>
      </p:sp>
    </p:spTree>
    <p:extLst>
      <p:ext uri="{BB962C8B-B14F-4D97-AF65-F5344CB8AC3E}">
        <p14:creationId xmlns:p14="http://schemas.microsoft.com/office/powerpoint/2010/main" val="14751310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C1E5B-68F7-4A56-94B5-C8CB8EB66401}" type="slidenum">
              <a:rPr lang="en-US" smtClean="0"/>
              <a:pPr/>
              <a:t>66</a:t>
            </a:fld>
            <a:endParaRPr lang="en-US" dirty="0"/>
          </a:p>
        </p:txBody>
      </p:sp>
    </p:spTree>
    <p:extLst>
      <p:ext uri="{BB962C8B-B14F-4D97-AF65-F5344CB8AC3E}">
        <p14:creationId xmlns:p14="http://schemas.microsoft.com/office/powerpoint/2010/main" val="5904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C1E5B-68F7-4A56-94B5-C8CB8EB66401}" type="slidenum">
              <a:rPr lang="en-US" smtClean="0"/>
              <a:pPr/>
              <a:t>6</a:t>
            </a:fld>
            <a:endParaRPr lang="en-US" dirty="0"/>
          </a:p>
        </p:txBody>
      </p:sp>
    </p:spTree>
    <p:extLst>
      <p:ext uri="{BB962C8B-B14F-4D97-AF65-F5344CB8AC3E}">
        <p14:creationId xmlns:p14="http://schemas.microsoft.com/office/powerpoint/2010/main" val="33352181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15C3C5-F987-4070-96DD-7A60DD62E032}" type="slidenum">
              <a:rPr lang="en-US" smtClean="0">
                <a:solidFill>
                  <a:prstClr val="black"/>
                </a:solidFill>
              </a:rPr>
              <a:pPr/>
              <a:t>67</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C1E5B-68F7-4A56-94B5-C8CB8EB66401}" type="slidenum">
              <a:rPr lang="en-US" smtClean="0"/>
              <a:pPr/>
              <a:t>7</a:t>
            </a:fld>
            <a:endParaRPr lang="en-US" dirty="0"/>
          </a:p>
        </p:txBody>
      </p:sp>
    </p:spTree>
    <p:extLst>
      <p:ext uri="{BB962C8B-B14F-4D97-AF65-F5344CB8AC3E}">
        <p14:creationId xmlns:p14="http://schemas.microsoft.com/office/powerpoint/2010/main" val="2068560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C1E5B-68F7-4A56-94B5-C8CB8EB66401}" type="slidenum">
              <a:rPr lang="en-US" smtClean="0"/>
              <a:pPr/>
              <a:t>8</a:t>
            </a:fld>
            <a:endParaRPr lang="en-US" dirty="0"/>
          </a:p>
        </p:txBody>
      </p:sp>
    </p:spTree>
    <p:extLst>
      <p:ext uri="{BB962C8B-B14F-4D97-AF65-F5344CB8AC3E}">
        <p14:creationId xmlns:p14="http://schemas.microsoft.com/office/powerpoint/2010/main" val="3072714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C1E5B-68F7-4A56-94B5-C8CB8EB66401}" type="slidenum">
              <a:rPr lang="en-US" smtClean="0"/>
              <a:pPr/>
              <a:t>9</a:t>
            </a:fld>
            <a:endParaRPr lang="en-US" dirty="0"/>
          </a:p>
        </p:txBody>
      </p:sp>
    </p:spTree>
    <p:extLst>
      <p:ext uri="{BB962C8B-B14F-4D97-AF65-F5344CB8AC3E}">
        <p14:creationId xmlns:p14="http://schemas.microsoft.com/office/powerpoint/2010/main" val="3908191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C1E5B-68F7-4A56-94B5-C8CB8EB66401}" type="slidenum">
              <a:rPr lang="en-US" smtClean="0"/>
              <a:pPr/>
              <a:t>11</a:t>
            </a:fld>
            <a:endParaRPr lang="en-US" dirty="0"/>
          </a:p>
        </p:txBody>
      </p:sp>
    </p:spTree>
    <p:extLst>
      <p:ext uri="{BB962C8B-B14F-4D97-AF65-F5344CB8AC3E}">
        <p14:creationId xmlns:p14="http://schemas.microsoft.com/office/powerpoint/2010/main" val="1683344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81000" y="5876092"/>
            <a:ext cx="4267200" cy="677108"/>
          </a:xfrm>
          <a:prstGeom prst="rect">
            <a:avLst/>
          </a:prstGeom>
        </p:spPr>
        <p:txBody>
          <a:bodyPr wrap="square">
            <a:spAutoFit/>
          </a:bodyPr>
          <a:lstStyle/>
          <a:p>
            <a:pPr>
              <a:spcAft>
                <a:spcPts val="600"/>
              </a:spcAft>
              <a:defRPr/>
            </a:pPr>
            <a:r>
              <a:rPr lang="en-US" sz="550" dirty="0">
                <a:solidFill>
                  <a:srgbClr val="1F497D"/>
                </a:solidFill>
                <a:cs typeface="Arial" pitchFamily="34" charset="0"/>
              </a:rPr>
              <a:t>First American Title Insurance </a:t>
            </a:r>
            <a:r>
              <a:rPr lang="en-US" sz="550" dirty="0" smtClean="0">
                <a:solidFill>
                  <a:srgbClr val="1F497D"/>
                </a:solidFill>
                <a:cs typeface="Arial" pitchFamily="34" charset="0"/>
              </a:rPr>
              <a:t>Company, and the operating divisions thereof, make  </a:t>
            </a:r>
            <a:r>
              <a:rPr lang="en-US" sz="550" dirty="0">
                <a:solidFill>
                  <a:srgbClr val="1F497D"/>
                </a:solidFill>
                <a:cs typeface="Arial" pitchFamily="34" charset="0"/>
              </a:rPr>
              <a:t>no express or implied warranty respecting the information presented and </a:t>
            </a:r>
            <a:r>
              <a:rPr lang="en-US" sz="550" dirty="0" smtClean="0">
                <a:solidFill>
                  <a:srgbClr val="1F497D"/>
                </a:solidFill>
                <a:cs typeface="Arial" pitchFamily="34" charset="0"/>
              </a:rPr>
              <a:t>assume </a:t>
            </a:r>
            <a:r>
              <a:rPr lang="en-US" sz="550" dirty="0">
                <a:solidFill>
                  <a:srgbClr val="1F497D"/>
                </a:solidFill>
                <a:cs typeface="Arial" pitchFamily="34" charset="0"/>
              </a:rPr>
              <a:t>no responsibility </a:t>
            </a:r>
            <a:r>
              <a:rPr lang="en-US" sz="550" dirty="0" smtClean="0">
                <a:solidFill>
                  <a:srgbClr val="1F497D"/>
                </a:solidFill>
                <a:cs typeface="Arial" pitchFamily="34" charset="0"/>
              </a:rPr>
              <a:t>for </a:t>
            </a:r>
            <a:r>
              <a:rPr lang="en-US" sz="550" dirty="0">
                <a:solidFill>
                  <a:srgbClr val="1F497D"/>
                </a:solidFill>
                <a:cs typeface="Arial" pitchFamily="34" charset="0"/>
              </a:rPr>
              <a:t>errors or omissions. First American, the eagle logo, and First American Title </a:t>
            </a:r>
            <a:r>
              <a:rPr lang="en-US" sz="550" dirty="0" smtClean="0">
                <a:solidFill>
                  <a:srgbClr val="1F497D"/>
                </a:solidFill>
                <a:cs typeface="Arial" pitchFamily="34" charset="0"/>
              </a:rPr>
              <a:t>are </a:t>
            </a:r>
            <a:r>
              <a:rPr lang="en-US" sz="550" dirty="0">
                <a:solidFill>
                  <a:srgbClr val="1F497D"/>
                </a:solidFill>
                <a:cs typeface="Arial" pitchFamily="34" charset="0"/>
              </a:rPr>
              <a:t>registered trademarks or trademarks of First American Financial Corporation and/or its affiliates.</a:t>
            </a:r>
          </a:p>
          <a:p>
            <a:r>
              <a:rPr lang="en-US" sz="550" dirty="0" smtClean="0">
                <a:solidFill>
                  <a:srgbClr val="013A6F"/>
                </a:solidFill>
              </a:rPr>
              <a:t>The following presentation is for informational purposes only and is not and may not be construed as legal advice. No third party entity may rely upon anything contained herein when making legal and/or other determinations regarding its practices, and such third party should consult with an attorney prior to embarking upon any specific course of action.</a:t>
            </a:r>
            <a:endParaRPr lang="en-US" sz="550" dirty="0">
              <a:solidFill>
                <a:srgbClr val="013A6F"/>
              </a:solidFill>
            </a:endParaRPr>
          </a:p>
        </p:txBody>
      </p:sp>
      <p:sp>
        <p:nvSpPr>
          <p:cNvPr id="2" name="Title 1"/>
          <p:cNvSpPr>
            <a:spLocks noGrp="1"/>
          </p:cNvSpPr>
          <p:nvPr>
            <p:ph type="ctrTitle"/>
          </p:nvPr>
        </p:nvSpPr>
        <p:spPr>
          <a:xfrm>
            <a:off x="914400" y="2971800"/>
            <a:ext cx="7924800" cy="1470025"/>
          </a:xfrm>
        </p:spPr>
        <p:txBody>
          <a:bodyPr anchor="b"/>
          <a:lstStyle>
            <a:lvl1pPr algn="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495800"/>
            <a:ext cx="7467600" cy="990600"/>
          </a:xfrm>
        </p:spPr>
        <p:txBody>
          <a:bodyPr/>
          <a:lstStyle>
            <a:lvl1pPr marL="0" indent="0" algn="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6" name="TextBox 5"/>
          <p:cNvSpPr txBox="1"/>
          <p:nvPr userDrawn="1"/>
        </p:nvSpPr>
        <p:spPr>
          <a:xfrm>
            <a:off x="381000" y="6536323"/>
            <a:ext cx="3657600" cy="169277"/>
          </a:xfrm>
          <a:prstGeom prst="rect">
            <a:avLst/>
          </a:prstGeom>
          <a:noFill/>
        </p:spPr>
        <p:txBody>
          <a:bodyPr wrap="square">
            <a:spAutoFit/>
          </a:bodyPr>
          <a:lstStyle/>
          <a:p>
            <a:pPr>
              <a:defRPr/>
            </a:pPr>
            <a:r>
              <a:rPr lang="en-US" sz="500" dirty="0">
                <a:solidFill>
                  <a:srgbClr val="1F497D"/>
                </a:solidFill>
                <a:cs typeface="Arial" pitchFamily="34" charset="0"/>
              </a:rPr>
              <a:t>©</a:t>
            </a:r>
            <a:r>
              <a:rPr lang="en-US" sz="500" dirty="0" smtClean="0">
                <a:solidFill>
                  <a:srgbClr val="1F497D"/>
                </a:solidFill>
                <a:cs typeface="Arial" pitchFamily="34" charset="0"/>
              </a:rPr>
              <a:t>2017 </a:t>
            </a:r>
            <a:r>
              <a:rPr lang="en-US" sz="500" dirty="0">
                <a:solidFill>
                  <a:srgbClr val="1F497D"/>
                </a:solidFill>
                <a:cs typeface="Arial" pitchFamily="34" charset="0"/>
              </a:rPr>
              <a:t>First American Financial Corporation and/or its affiliates. All rights reserved. </a:t>
            </a:r>
            <a:r>
              <a:rPr lang="en-US" sz="500" dirty="0" smtClean="0">
                <a:solidFill>
                  <a:srgbClr val="1F497D"/>
                </a:solidFill>
                <a:cs typeface="Arial" pitchFamily="34" charset="0"/>
              </a:rPr>
              <a:t>NYSE</a:t>
            </a:r>
            <a:r>
              <a:rPr lang="en-US" sz="500" dirty="0">
                <a:solidFill>
                  <a:srgbClr val="1F497D"/>
                </a:solidFill>
                <a:cs typeface="Arial" pitchFamily="34" charset="0"/>
              </a:rPr>
              <a:t>: FAF</a:t>
            </a:r>
            <a:endParaRPr lang="en-US" sz="500" dirty="0">
              <a:solidFill>
                <a:srgbClr val="1F497D"/>
              </a:solidFill>
              <a:latin typeface="Wingdings 3" pitchFamily="18" charset="2"/>
              <a:cs typeface="Arial" pitchFamily="34" charset="0"/>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6400" y="5715000"/>
            <a:ext cx="3733800" cy="1029450"/>
          </a:xfrm>
          <a:prstGeom prst="rect">
            <a:avLst/>
          </a:prstGeom>
        </p:spPr>
      </p:pic>
    </p:spTree>
    <p:extLst>
      <p:ext uri="{BB962C8B-B14F-4D97-AF65-F5344CB8AC3E}">
        <p14:creationId xmlns:p14="http://schemas.microsoft.com/office/powerpoint/2010/main" val="16999684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defRPr sz="1800">
                <a:uFillTx/>
              </a:defRPr>
            </a:pPr>
            <a:r>
              <a:rPr sz="1200">
                <a:uFill>
                  <a:solidFill/>
                </a:uFill>
              </a:rPr>
              <a:t>Title Text</a:t>
            </a:r>
          </a:p>
        </p:txBody>
      </p:sp>
      <p:sp>
        <p:nvSpPr>
          <p:cNvPr id="39" name="Shape 39"/>
          <p:cNvSpPr>
            <a:spLocks noGrp="1"/>
          </p:cNvSpPr>
          <p:nvPr>
            <p:ph type="body" idx="1"/>
          </p:nvPr>
        </p:nvSpPr>
        <p:spPr>
          <a:prstGeom prst="rect">
            <a:avLst/>
          </a:prstGeom>
        </p:spPr>
        <p:txBody>
          <a:bodyPr/>
          <a:lstStyle/>
          <a:p>
            <a:pPr lvl="0">
              <a:defRPr sz="1800" b="0">
                <a:uFillTx/>
              </a:defRPr>
            </a:pPr>
            <a:r>
              <a:rPr sz="1400" b="1">
                <a:uFill>
                  <a:solidFill/>
                </a:uFill>
              </a:rPr>
              <a:t>Body Level One</a:t>
            </a:r>
          </a:p>
          <a:p>
            <a:pPr lvl="1">
              <a:defRPr sz="1800" b="0">
                <a:uFillTx/>
              </a:defRPr>
            </a:pPr>
            <a:r>
              <a:rPr sz="1400" b="1">
                <a:uFill>
                  <a:solidFill/>
                </a:uFill>
              </a:rPr>
              <a:t>Body Level Two</a:t>
            </a:r>
          </a:p>
          <a:p>
            <a:pPr lvl="2">
              <a:defRPr sz="1800" b="0">
                <a:uFillTx/>
              </a:defRPr>
            </a:pPr>
            <a:r>
              <a:rPr sz="1400" b="1">
                <a:uFill>
                  <a:solidFill/>
                </a:uFill>
              </a:rPr>
              <a:t>Body Level Three</a:t>
            </a:r>
          </a:p>
          <a:p>
            <a:pPr lvl="3">
              <a:defRPr sz="1800" b="0">
                <a:uFillTx/>
              </a:defRPr>
            </a:pPr>
            <a:r>
              <a:rPr sz="1400" b="1">
                <a:uFill>
                  <a:solidFill/>
                </a:uFill>
              </a:rPr>
              <a:t>Body Level Four</a:t>
            </a:r>
          </a:p>
          <a:p>
            <a:pPr lvl="4">
              <a:defRPr sz="1800" b="0">
                <a:uFillTx/>
              </a:defRPr>
            </a:pPr>
            <a:r>
              <a:rPr sz="1400" b="1">
                <a:uFill>
                  <a:solidFill/>
                </a:uFill>
              </a:rPr>
              <a:t>Body Level Five</a:t>
            </a:r>
          </a:p>
        </p:txBody>
      </p:sp>
    </p:spTree>
    <p:extLst>
      <p:ext uri="{BB962C8B-B14F-4D97-AF65-F5344CB8AC3E}">
        <p14:creationId xmlns:p14="http://schemas.microsoft.com/office/powerpoint/2010/main" val="393821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a:xfrm>
            <a:off x="-152400" y="228600"/>
            <a:ext cx="8839200" cy="11430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userDrawn="1"/>
        </p:nvSpPr>
        <p:spPr>
          <a:xfrm>
            <a:off x="8839200" y="228600"/>
            <a:ext cx="533400" cy="1143000"/>
          </a:xfrm>
          <a:prstGeom prst="roundRect">
            <a:avLst>
              <a:gd name="adj" fmla="val 32032"/>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itle 1"/>
          <p:cNvSpPr>
            <a:spLocks noGrp="1"/>
          </p:cNvSpPr>
          <p:nvPr>
            <p:ph type="title"/>
          </p:nvPr>
        </p:nvSpPr>
        <p:spPr>
          <a:xfrm>
            <a:off x="457200" y="274638"/>
            <a:ext cx="8229600" cy="1143000"/>
          </a:xfrm>
        </p:spPr>
        <p:txBody>
          <a:bodyPr/>
          <a:lstStyle>
            <a:lvl1pPr algn="l">
              <a:defRPr>
                <a:solidFill>
                  <a:srgbClr val="013A6F"/>
                </a:solidFill>
              </a:defRPr>
            </a:lvl1pPr>
          </a:lstStyle>
          <a:p>
            <a:endParaRPr lang="en-US" dirty="0" smtClean="0"/>
          </a:p>
        </p:txBody>
      </p:sp>
      <p:sp>
        <p:nvSpPr>
          <p:cNvPr id="6" name="Content Placeholder 2"/>
          <p:cNvSpPr>
            <a:spLocks noGrp="1"/>
          </p:cNvSpPr>
          <p:nvPr>
            <p:ph idx="1"/>
          </p:nvPr>
        </p:nvSpPr>
        <p:spPr>
          <a:xfrm>
            <a:off x="457200" y="1600200"/>
            <a:ext cx="8229600" cy="4525963"/>
          </a:xfrm>
        </p:spPr>
        <p:txBody>
          <a:bodyPr/>
          <a:lstStyle/>
          <a:p>
            <a:endParaRPr lang="en-US" smtClean="0"/>
          </a:p>
        </p:txBody>
      </p:sp>
      <p:sp>
        <p:nvSpPr>
          <p:cNvPr id="8" name="Slide Number Placeholder 5"/>
          <p:cNvSpPr>
            <a:spLocks noGrp="1"/>
          </p:cNvSpPr>
          <p:nvPr>
            <p:ph type="sldNum" sz="quarter" idx="10"/>
          </p:nvPr>
        </p:nvSpPr>
        <p:spPr>
          <a:xfrm>
            <a:off x="152400" y="6400800"/>
            <a:ext cx="533400" cy="365125"/>
          </a:xfrm>
          <a:prstGeom prst="rect">
            <a:avLst/>
          </a:prstGeom>
        </p:spPr>
        <p:txBody>
          <a:bodyPr/>
          <a:lstStyle>
            <a:lvl1pPr>
              <a:defRPr/>
            </a:lvl1pPr>
          </a:lstStyle>
          <a:p>
            <a:pPr>
              <a:defRPr/>
            </a:pPr>
            <a:fld id="{142814A9-3DC8-4744-B710-6E2A27BC410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23490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4343400"/>
            <a:ext cx="7162800" cy="1066800"/>
          </a:xfrm>
        </p:spPr>
        <p:txBody>
          <a:bodyPr anchor="t">
            <a:normAutofit/>
          </a:bodyPr>
          <a:lstStyle>
            <a:lvl1pPr algn="r">
              <a:defRPr sz="3600" b="1" cap="all">
                <a:solidFill>
                  <a:schemeClr val="bg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752600" y="3505200"/>
            <a:ext cx="7162800" cy="814387"/>
          </a:xfrm>
        </p:spPr>
        <p:txBody>
          <a:bodyPr anchor="b"/>
          <a:lstStyle>
            <a:lvl1pPr marL="0" indent="0" algn="r">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671363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55406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9809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89862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lstStyle>
            <a:lvl1pPr algn="l">
              <a:defRPr>
                <a:solidFill>
                  <a:srgbClr val="013A6F"/>
                </a:solidFill>
              </a:defRPr>
            </a:lvl1pPr>
          </a:lstStyle>
          <a:p>
            <a:r>
              <a:rPr lang="en-US" smtClean="0"/>
              <a:t>Click to edit Master title style</a:t>
            </a:r>
            <a:endParaRPr lang="en-US" dirty="0" smtClean="0"/>
          </a:p>
        </p:txBody>
      </p:sp>
      <p:sp>
        <p:nvSpPr>
          <p:cNvPr id="6" name="Content Placeholder 2"/>
          <p:cNvSpPr>
            <a:spLocks noGrp="1"/>
          </p:cNvSpPr>
          <p:nvPr>
            <p:ph idx="1"/>
          </p:nvPr>
        </p:nvSpPr>
        <p:spPr>
          <a:xfrm>
            <a:off x="457200" y="1600200"/>
            <a:ext cx="8229600" cy="4525963"/>
          </a:xfrm>
        </p:spPr>
        <p:txBody>
          <a:bodyPr/>
          <a:lstStyle/>
          <a:p>
            <a:pPr lvl="0"/>
            <a:r>
              <a:rPr lang="en-US" smtClean="0"/>
              <a:t>Click to edit Master text styles</a:t>
            </a:r>
          </a:p>
        </p:txBody>
      </p:sp>
    </p:spTree>
    <p:extLst>
      <p:ext uri="{BB962C8B-B14F-4D97-AF65-F5344CB8AC3E}">
        <p14:creationId xmlns:p14="http://schemas.microsoft.com/office/powerpoint/2010/main" val="56656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13A6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947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13A6F"/>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67013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TextBox 6"/>
          <p:cNvSpPr txBox="1"/>
          <p:nvPr/>
        </p:nvSpPr>
        <p:spPr>
          <a:xfrm>
            <a:off x="381000" y="6536323"/>
            <a:ext cx="3657600" cy="169277"/>
          </a:xfrm>
          <a:prstGeom prst="rect">
            <a:avLst/>
          </a:prstGeom>
          <a:noFill/>
        </p:spPr>
        <p:txBody>
          <a:bodyPr wrap="square">
            <a:spAutoFit/>
          </a:bodyPr>
          <a:lstStyle/>
          <a:p>
            <a:pPr>
              <a:defRPr/>
            </a:pPr>
            <a:r>
              <a:rPr lang="en-US" sz="500" dirty="0">
                <a:solidFill>
                  <a:srgbClr val="1F497D"/>
                </a:solidFill>
                <a:cs typeface="Arial" pitchFamily="34" charset="0"/>
              </a:rPr>
              <a:t>©</a:t>
            </a:r>
            <a:r>
              <a:rPr lang="en-US" sz="500" dirty="0" smtClean="0">
                <a:solidFill>
                  <a:srgbClr val="1F497D"/>
                </a:solidFill>
                <a:cs typeface="Arial" pitchFamily="34" charset="0"/>
              </a:rPr>
              <a:t>2017 </a:t>
            </a:r>
            <a:r>
              <a:rPr lang="en-US" sz="500" dirty="0">
                <a:solidFill>
                  <a:srgbClr val="1F497D"/>
                </a:solidFill>
                <a:cs typeface="Arial" pitchFamily="34" charset="0"/>
              </a:rPr>
              <a:t>First American Financial Corporation and/or its affiliates. All rights reserved. </a:t>
            </a:r>
            <a:r>
              <a:rPr lang="en-US" sz="500" dirty="0" smtClean="0">
                <a:solidFill>
                  <a:srgbClr val="1F497D"/>
                </a:solidFill>
                <a:cs typeface="Arial" pitchFamily="34" charset="0"/>
              </a:rPr>
              <a:t>NYSE</a:t>
            </a:r>
            <a:r>
              <a:rPr lang="en-US" sz="500" dirty="0">
                <a:solidFill>
                  <a:srgbClr val="1F497D"/>
                </a:solidFill>
                <a:cs typeface="Arial" pitchFamily="34" charset="0"/>
              </a:rPr>
              <a:t>: FAF</a:t>
            </a:r>
            <a:endParaRPr lang="en-US" sz="500" dirty="0">
              <a:solidFill>
                <a:srgbClr val="1F497D"/>
              </a:solidFill>
              <a:latin typeface="Wingdings 3" pitchFamily="18" charset="2"/>
              <a:cs typeface="Arial" pitchFamily="34" charset="0"/>
            </a:endParaRP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858000" y="6248400"/>
            <a:ext cx="2133600" cy="588257"/>
          </a:xfrm>
          <a:prstGeom prst="rect">
            <a:avLst/>
          </a:prstGeom>
        </p:spPr>
      </p:pic>
    </p:spTree>
    <p:extLst>
      <p:ext uri="{BB962C8B-B14F-4D97-AF65-F5344CB8AC3E}">
        <p14:creationId xmlns:p14="http://schemas.microsoft.com/office/powerpoint/2010/main" val="119925081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9" r:id="rId10"/>
    <p:sldLayoutId id="2147483784" r:id="rId11"/>
  </p:sldLayoutIdLst>
  <p:timing>
    <p:tnLst>
      <p:par>
        <p:cTn id="1" dur="indefinite" restart="never" nodeType="tmRoot"/>
      </p:par>
    </p:tnLst>
  </p:timing>
  <p:txStyles>
    <p:titleStyle>
      <a:lvl1pPr algn="l" rtl="0" eaLnBrk="1" fontAlgn="base" hangingPunct="1">
        <a:spcBef>
          <a:spcPct val="0"/>
        </a:spcBef>
        <a:spcAft>
          <a:spcPct val="0"/>
        </a:spcAft>
        <a:defRPr sz="4400"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400">
          <a:solidFill>
            <a:schemeClr val="bg1"/>
          </a:solidFill>
          <a:latin typeface="Calibri" pitchFamily="34" charset="0"/>
        </a:defRPr>
      </a:lvl2pPr>
      <a:lvl3pPr algn="l" rtl="0" eaLnBrk="1" fontAlgn="base" hangingPunct="1">
        <a:spcBef>
          <a:spcPct val="0"/>
        </a:spcBef>
        <a:spcAft>
          <a:spcPct val="0"/>
        </a:spcAft>
        <a:defRPr sz="4400">
          <a:solidFill>
            <a:schemeClr val="bg1"/>
          </a:solidFill>
          <a:latin typeface="Calibri" pitchFamily="34" charset="0"/>
        </a:defRPr>
      </a:lvl3pPr>
      <a:lvl4pPr algn="l" rtl="0" eaLnBrk="1" fontAlgn="base" hangingPunct="1">
        <a:spcBef>
          <a:spcPct val="0"/>
        </a:spcBef>
        <a:spcAft>
          <a:spcPct val="0"/>
        </a:spcAft>
        <a:defRPr sz="4400">
          <a:solidFill>
            <a:schemeClr val="bg1"/>
          </a:solidFill>
          <a:latin typeface="Calibri" pitchFamily="34" charset="0"/>
        </a:defRPr>
      </a:lvl4pPr>
      <a:lvl5pPr algn="l"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howsecureismypassword.ne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76200" y="3787775"/>
            <a:ext cx="8991600" cy="555625"/>
          </a:xfrm>
        </p:spPr>
        <p:txBody>
          <a:bodyPr/>
          <a:lstStyle/>
          <a:p>
            <a:pPr algn="l"/>
            <a:r>
              <a:rPr lang="en-US" sz="3600" dirty="0" smtClean="0"/>
              <a:t>Wire Fraud, Cybersecurity </a:t>
            </a:r>
            <a:br>
              <a:rPr lang="en-US" sz="3600" dirty="0" smtClean="0"/>
            </a:br>
            <a:r>
              <a:rPr lang="en-US" sz="2600" dirty="0" smtClean="0"/>
              <a:t>and what it means for your settlement transactions</a:t>
            </a:r>
            <a:endParaRPr lang="en-US" sz="2600" dirty="0"/>
          </a:p>
        </p:txBody>
      </p:sp>
      <p:sp>
        <p:nvSpPr>
          <p:cNvPr id="3" name="Subtitle 2"/>
          <p:cNvSpPr>
            <a:spLocks noGrp="1"/>
          </p:cNvSpPr>
          <p:nvPr>
            <p:ph type="subTitle" idx="1"/>
          </p:nvPr>
        </p:nvSpPr>
        <p:spPr>
          <a:xfrm>
            <a:off x="152400" y="4419600"/>
            <a:ext cx="8610600" cy="1905000"/>
          </a:xfrm>
        </p:spPr>
        <p:txBody>
          <a:bodyPr rtlCol="0">
            <a:noAutofit/>
          </a:bodyPr>
          <a:lstStyle/>
          <a:p>
            <a:pPr algn="l" fontAlgn="auto">
              <a:spcAft>
                <a:spcPts val="0"/>
              </a:spcAft>
              <a:defRPr/>
            </a:pPr>
            <a:r>
              <a:rPr lang="en-US" sz="1200" dirty="0" smtClean="0"/>
              <a:t>Presented by</a:t>
            </a:r>
          </a:p>
          <a:p>
            <a:pPr algn="l" fontAlgn="auto">
              <a:spcAft>
                <a:spcPts val="0"/>
              </a:spcAft>
              <a:defRPr/>
            </a:pPr>
            <a:r>
              <a:rPr lang="en-US" sz="2000" b="1" dirty="0"/>
              <a:t>Nori </a:t>
            </a:r>
            <a:r>
              <a:rPr lang="en-US" sz="2000" b="1" dirty="0" smtClean="0"/>
              <a:t>Strong, </a:t>
            </a:r>
            <a:r>
              <a:rPr lang="en-US" sz="2000" dirty="0" smtClean="0"/>
              <a:t>VP</a:t>
            </a:r>
            <a:r>
              <a:rPr lang="en-US" sz="2000" dirty="0"/>
              <a:t>, National Escrow </a:t>
            </a:r>
            <a:r>
              <a:rPr lang="en-US" sz="2000" dirty="0" smtClean="0"/>
              <a:t>Director</a:t>
            </a:r>
          </a:p>
          <a:p>
            <a:pPr algn="l" fontAlgn="auto">
              <a:spcAft>
                <a:spcPts val="0"/>
              </a:spcAft>
              <a:defRPr/>
            </a:pPr>
            <a:r>
              <a:rPr lang="en-US" sz="2000" b="1" dirty="0" err="1"/>
              <a:t>Shabnam</a:t>
            </a:r>
            <a:r>
              <a:rPr lang="en-US" sz="2000" b="1" dirty="0"/>
              <a:t> </a:t>
            </a:r>
            <a:r>
              <a:rPr lang="en-US" sz="2000" b="1" dirty="0" err="1" smtClean="0"/>
              <a:t>Jalakian</a:t>
            </a:r>
            <a:r>
              <a:rPr lang="en-US" sz="2000" b="1" dirty="0" smtClean="0"/>
              <a:t>, </a:t>
            </a:r>
            <a:r>
              <a:rPr lang="en-US" sz="2000" dirty="0" smtClean="0"/>
              <a:t>VP, Chief </a:t>
            </a:r>
            <a:r>
              <a:rPr lang="en-US" sz="2000" dirty="0"/>
              <a:t>Information Security Officer</a:t>
            </a:r>
            <a:br>
              <a:rPr lang="en-US" sz="2000" dirty="0"/>
            </a:br>
            <a:endParaRPr lang="en-US" sz="2000" dirty="0"/>
          </a:p>
        </p:txBody>
      </p:sp>
    </p:spTree>
    <p:extLst>
      <p:ext uri="{BB962C8B-B14F-4D97-AF65-F5344CB8AC3E}">
        <p14:creationId xmlns:p14="http://schemas.microsoft.com/office/powerpoint/2010/main" val="2732905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28600"/>
            <a:ext cx="8229600" cy="717550"/>
          </a:xfrm>
        </p:spPr>
        <p:txBody>
          <a:bodyPr anchor="t"/>
          <a:lstStyle/>
          <a:p>
            <a:pPr eaLnBrk="1" hangingPunct="1"/>
            <a:r>
              <a:rPr lang="en-US" sz="3000" b="1" dirty="0" smtClean="0">
                <a:solidFill>
                  <a:srgbClr val="013A6F"/>
                </a:solidFill>
                <a:latin typeface="Arial" panose="020B0604020202020204" pitchFamily="34" charset="0"/>
                <a:cs typeface="Arial" panose="020B0604020202020204" pitchFamily="34" charset="0"/>
              </a:rPr>
              <a:t>Marketing Materials</a:t>
            </a:r>
            <a:endParaRPr lang="en-US" sz="3000" b="1" dirty="0">
              <a:solidFill>
                <a:srgbClr val="013A6F"/>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09600" y="838200"/>
            <a:ext cx="8229600" cy="5562600"/>
          </a:xfrm>
          <a:ln w="15875" cmpd="sng">
            <a:noFill/>
            <a:prstDash val="solid"/>
          </a:ln>
        </p:spPr>
        <p:txBody>
          <a:bodyPr>
            <a:normAutofit/>
          </a:bodyPr>
          <a:lstStyle/>
          <a:p>
            <a:endParaRPr lang="en-US" sz="2000" dirty="0">
              <a:solidFill>
                <a:srgbClr val="013A6F"/>
              </a:solidFill>
            </a:endParaRPr>
          </a:p>
        </p:txBody>
      </p:sp>
      <p:sp>
        <p:nvSpPr>
          <p:cNvPr id="8" name="Slide Number Placeholder 7"/>
          <p:cNvSpPr>
            <a:spLocks noGrp="1"/>
          </p:cNvSpPr>
          <p:nvPr>
            <p:ph type="sldNum" sz="quarter" idx="4294967295"/>
          </p:nvPr>
        </p:nvSpPr>
        <p:spPr>
          <a:xfrm>
            <a:off x="0" y="6400800"/>
            <a:ext cx="533400" cy="365125"/>
          </a:xfrm>
          <a:prstGeom prst="rect">
            <a:avLst/>
          </a:prstGeom>
        </p:spPr>
        <p:txBody>
          <a:bodyPr/>
          <a:lstStyle/>
          <a:p>
            <a:pPr>
              <a:defRPr/>
            </a:pPr>
            <a:fld id="{C1C21BFB-8041-46AC-8A48-4FB9F7C247FC}" type="slidenum">
              <a:rPr lang="en-US" smtClean="0"/>
              <a:pPr>
                <a:defRPr/>
              </a:pPr>
              <a:t>10</a:t>
            </a:fld>
            <a:endParaRPr lang="en-US" dirty="0"/>
          </a:p>
        </p:txBody>
      </p:sp>
      <p:pic>
        <p:nvPicPr>
          <p:cNvPr id="1026" name="Picture 2" descr="C:\Users\gsanchez\AppData\Local\Microsoft\Windows\Temporary Internet Files\Content.Outlook\V9LRQ68B\Wire Fraud Infographic Horizont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887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228600" y="3711575"/>
            <a:ext cx="7467600" cy="1470025"/>
          </a:xfrm>
        </p:spPr>
        <p:txBody>
          <a:bodyPr/>
          <a:lstStyle/>
          <a:p>
            <a:pPr algn="l" eaLnBrk="1" hangingPunct="1"/>
            <a:r>
              <a:rPr lang="en-US" sz="3600" dirty="0" smtClean="0"/>
              <a:t>Cyber Fraud Detection and Prevention</a:t>
            </a:r>
            <a:br>
              <a:rPr lang="en-US" sz="3600" dirty="0" smtClean="0"/>
            </a:br>
            <a:r>
              <a:rPr lang="en-US" sz="2400" b="0" dirty="0" smtClean="0"/>
              <a:t>Shabnam Jalakian</a:t>
            </a:r>
            <a:br>
              <a:rPr lang="en-US" sz="2400" b="0" dirty="0" smtClean="0"/>
            </a:br>
            <a:r>
              <a:rPr lang="en-US" sz="2400" b="0" dirty="0" smtClean="0"/>
              <a:t>Vice President, Chief Information Security Officer</a:t>
            </a:r>
            <a:endParaRPr lang="en-US" sz="3600" b="0" dirty="0" smtClean="0"/>
          </a:p>
        </p:txBody>
      </p:sp>
    </p:spTree>
    <p:custDataLst>
      <p:tags r:id="rId1"/>
    </p:custDataLst>
    <p:extLst>
      <p:ext uri="{BB962C8B-B14F-4D97-AF65-F5344CB8AC3E}">
        <p14:creationId xmlns:p14="http://schemas.microsoft.com/office/powerpoint/2010/main" val="1910113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sz="2000" dirty="0"/>
              <a:t>Current Trends In </a:t>
            </a:r>
            <a:r>
              <a:rPr lang="en-US" sz="2000" dirty="0" smtClean="0"/>
              <a:t>Security</a:t>
            </a:r>
          </a:p>
          <a:p>
            <a:r>
              <a:rPr lang="en-US" sz="2000" dirty="0" smtClean="0"/>
              <a:t>Cyber Fraud Fundamentals</a:t>
            </a:r>
          </a:p>
          <a:p>
            <a:pPr lvl="1"/>
            <a:r>
              <a:rPr lang="en-US" sz="1600" dirty="0" smtClean="0"/>
              <a:t>How did we get here?</a:t>
            </a:r>
          </a:p>
          <a:p>
            <a:pPr lvl="1"/>
            <a:r>
              <a:rPr lang="en-US" sz="1600" dirty="0" smtClean="0"/>
              <a:t>Cyber </a:t>
            </a:r>
            <a:r>
              <a:rPr lang="en-US" sz="1600" dirty="0"/>
              <a:t>a</a:t>
            </a:r>
            <a:r>
              <a:rPr lang="en-US" sz="1600" dirty="0" smtClean="0"/>
              <a:t>ttack techniques</a:t>
            </a:r>
          </a:p>
          <a:p>
            <a:r>
              <a:rPr lang="en-US" sz="2000" dirty="0" smtClean="0"/>
              <a:t>Specifics on Techniques &amp; Practical Tips</a:t>
            </a:r>
          </a:p>
          <a:p>
            <a:pPr lvl="1"/>
            <a:r>
              <a:rPr lang="en-US" sz="1600" dirty="0" smtClean="0"/>
              <a:t>Social Engineering</a:t>
            </a:r>
          </a:p>
          <a:p>
            <a:pPr lvl="1"/>
            <a:r>
              <a:rPr lang="en-US" sz="1600" dirty="0" smtClean="0"/>
              <a:t>Phishing</a:t>
            </a:r>
          </a:p>
          <a:p>
            <a:pPr lvl="1"/>
            <a:r>
              <a:rPr lang="en-US" sz="1600" dirty="0" smtClean="0"/>
              <a:t>Social Media </a:t>
            </a:r>
          </a:p>
          <a:p>
            <a:pPr lvl="1"/>
            <a:r>
              <a:rPr lang="en-US" sz="1600" dirty="0" smtClean="0"/>
              <a:t>Malware &amp; Viruses</a:t>
            </a:r>
          </a:p>
          <a:p>
            <a:pPr lvl="1"/>
            <a:r>
              <a:rPr lang="en-US" sz="1600" dirty="0" smtClean="0"/>
              <a:t>Wire Fraud</a:t>
            </a:r>
            <a:endParaRPr lang="en-US" sz="1600" dirty="0"/>
          </a:p>
          <a:p>
            <a:r>
              <a:rPr lang="en-US" sz="2000" dirty="0" smtClean="0"/>
              <a:t>Tales From the Internet</a:t>
            </a:r>
            <a:endParaRPr lang="en-US" sz="2000" dirty="0"/>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12</a:t>
            </a:fld>
            <a:endParaRPr lang="en-US" dirty="0"/>
          </a:p>
        </p:txBody>
      </p:sp>
    </p:spTree>
    <p:extLst>
      <p:ext uri="{BB962C8B-B14F-4D97-AF65-F5344CB8AC3E}">
        <p14:creationId xmlns:p14="http://schemas.microsoft.com/office/powerpoint/2010/main" val="1431792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Trends </a:t>
            </a:r>
            <a:r>
              <a:rPr lang="en-US" dirty="0" smtClean="0"/>
              <a:t>In Security</a:t>
            </a:r>
            <a:endParaRPr lang="en-US" dirty="0"/>
          </a:p>
        </p:txBody>
      </p:sp>
      <p:sp>
        <p:nvSpPr>
          <p:cNvPr id="3" name="Content Placeholder 2"/>
          <p:cNvSpPr>
            <a:spLocks noGrp="1"/>
          </p:cNvSpPr>
          <p:nvPr>
            <p:ph idx="1"/>
          </p:nvPr>
        </p:nvSpPr>
        <p:spPr/>
        <p:txBody>
          <a:bodyPr/>
          <a:lstStyle/>
          <a:p>
            <a:pPr marL="214313" indent="-214313">
              <a:spcBef>
                <a:spcPts val="450"/>
              </a:spcBef>
            </a:pPr>
            <a:r>
              <a:rPr lang="en-US" sz="1600" dirty="0">
                <a:solidFill>
                  <a:prstClr val="black"/>
                </a:solidFill>
              </a:rPr>
              <a:t>Proliferation of NPI/NPPI – Multiple recent breaches of public/private companies &amp; government </a:t>
            </a:r>
            <a:r>
              <a:rPr lang="en-US" sz="1600" dirty="0" smtClean="0">
                <a:solidFill>
                  <a:prstClr val="black"/>
                </a:solidFill>
              </a:rPr>
              <a:t>entities</a:t>
            </a:r>
          </a:p>
          <a:p>
            <a:pPr marL="214313" indent="-214313">
              <a:spcBef>
                <a:spcPts val="450"/>
              </a:spcBef>
            </a:pPr>
            <a:endParaRPr lang="en-US" sz="1600" dirty="0">
              <a:solidFill>
                <a:prstClr val="black"/>
              </a:solidFill>
            </a:endParaRPr>
          </a:p>
          <a:p>
            <a:pPr marL="214313" indent="-214313">
              <a:spcBef>
                <a:spcPts val="450"/>
              </a:spcBef>
            </a:pPr>
            <a:r>
              <a:rPr lang="en-US" sz="1600" dirty="0">
                <a:solidFill>
                  <a:prstClr val="black"/>
                </a:solidFill>
              </a:rPr>
              <a:t>Client data loss- Transaction details, bank account information, wire instructions, trades, client lists, etc</a:t>
            </a:r>
            <a:r>
              <a:rPr lang="en-US" sz="1600" dirty="0" smtClean="0">
                <a:solidFill>
                  <a:prstClr val="black"/>
                </a:solidFill>
              </a:rPr>
              <a:t>.</a:t>
            </a:r>
          </a:p>
          <a:p>
            <a:pPr marL="214313" indent="-214313">
              <a:spcBef>
                <a:spcPts val="450"/>
              </a:spcBef>
            </a:pPr>
            <a:endParaRPr lang="en-US" sz="1600" dirty="0">
              <a:solidFill>
                <a:prstClr val="black"/>
              </a:solidFill>
            </a:endParaRPr>
          </a:p>
          <a:p>
            <a:pPr marL="214313" indent="-214313">
              <a:spcBef>
                <a:spcPts val="450"/>
              </a:spcBef>
            </a:pPr>
            <a:r>
              <a:rPr lang="en-US" sz="1600" dirty="0">
                <a:solidFill>
                  <a:prstClr val="black"/>
                </a:solidFill>
              </a:rPr>
              <a:t>Increase in wire transfer fraud cases– changing wire transfer numbers to steal </a:t>
            </a:r>
            <a:r>
              <a:rPr lang="en-US" sz="1600" dirty="0" smtClean="0">
                <a:solidFill>
                  <a:prstClr val="black"/>
                </a:solidFill>
              </a:rPr>
              <a:t>money</a:t>
            </a:r>
          </a:p>
          <a:p>
            <a:pPr marL="214313" indent="-214313">
              <a:spcBef>
                <a:spcPts val="450"/>
              </a:spcBef>
            </a:pPr>
            <a:endParaRPr lang="en-US" sz="1600" dirty="0">
              <a:solidFill>
                <a:prstClr val="black"/>
              </a:solidFill>
            </a:endParaRPr>
          </a:p>
          <a:p>
            <a:pPr marL="214313" indent="-214313">
              <a:spcBef>
                <a:spcPts val="450"/>
              </a:spcBef>
            </a:pPr>
            <a:r>
              <a:rPr lang="en-US" sz="1600" dirty="0">
                <a:solidFill>
                  <a:prstClr val="black"/>
                </a:solidFill>
              </a:rPr>
              <a:t>Insider threat - Corporate espionage, violation of least privilege access </a:t>
            </a:r>
            <a:r>
              <a:rPr lang="en-US" sz="1600" dirty="0" smtClean="0">
                <a:solidFill>
                  <a:prstClr val="black"/>
                </a:solidFill>
              </a:rPr>
              <a:t>model</a:t>
            </a:r>
          </a:p>
          <a:p>
            <a:pPr marL="214313" indent="-214313">
              <a:spcBef>
                <a:spcPts val="450"/>
              </a:spcBef>
            </a:pPr>
            <a:endParaRPr lang="en-US" sz="1600" dirty="0">
              <a:solidFill>
                <a:prstClr val="black"/>
              </a:solidFill>
            </a:endParaRPr>
          </a:p>
          <a:p>
            <a:pPr marL="214313" indent="-214313">
              <a:spcBef>
                <a:spcPts val="450"/>
              </a:spcBef>
            </a:pPr>
            <a:r>
              <a:rPr lang="en-US" sz="1600" dirty="0">
                <a:solidFill>
                  <a:prstClr val="black"/>
                </a:solidFill>
              </a:rPr>
              <a:t>Loss of company confidential/ Intellectual property - proprietary research, models, points of view, trading patterns, and </a:t>
            </a:r>
            <a:r>
              <a:rPr lang="en-US" sz="1600" dirty="0" smtClean="0">
                <a:solidFill>
                  <a:prstClr val="black"/>
                </a:solidFill>
              </a:rPr>
              <a:t>strategies</a:t>
            </a:r>
          </a:p>
          <a:p>
            <a:pPr marL="214313" indent="-214313">
              <a:spcBef>
                <a:spcPts val="450"/>
              </a:spcBef>
            </a:pPr>
            <a:endParaRPr lang="en-US" sz="1600" dirty="0">
              <a:solidFill>
                <a:prstClr val="black"/>
              </a:solidFill>
            </a:endParaRPr>
          </a:p>
          <a:p>
            <a:pPr marL="214313" indent="-214313">
              <a:spcBef>
                <a:spcPts val="450"/>
              </a:spcBef>
            </a:pPr>
            <a:r>
              <a:rPr lang="en-US" sz="1600" dirty="0">
                <a:solidFill>
                  <a:prstClr val="black"/>
                </a:solidFill>
              </a:rPr>
              <a:t>Reputation damage – loss of consumer confidence and brand erosion</a:t>
            </a:r>
          </a:p>
          <a:p>
            <a:pPr marL="214313" indent="-214313">
              <a:spcBef>
                <a:spcPts val="450"/>
              </a:spcBef>
            </a:pPr>
            <a:endParaRPr lang="en-US" sz="1600" dirty="0" smtClean="0">
              <a:solidFill>
                <a:prstClr val="black"/>
              </a:solidFill>
            </a:endParaRPr>
          </a:p>
          <a:p>
            <a:pPr marL="214313" indent="-214313">
              <a:spcBef>
                <a:spcPts val="450"/>
              </a:spcBef>
            </a:pPr>
            <a:r>
              <a:rPr lang="en-US" sz="1600" dirty="0" smtClean="0">
                <a:solidFill>
                  <a:prstClr val="black"/>
                </a:solidFill>
              </a:rPr>
              <a:t>Increased </a:t>
            </a:r>
            <a:r>
              <a:rPr lang="en-US" sz="1600" dirty="0">
                <a:solidFill>
                  <a:prstClr val="black"/>
                </a:solidFill>
              </a:rPr>
              <a:t>Regulatory Scrutiny</a:t>
            </a:r>
          </a:p>
          <a:p>
            <a:endParaRPr lang="en-US" sz="1600" dirty="0"/>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13</a:t>
            </a:fld>
            <a:endParaRPr lang="en-US" dirty="0"/>
          </a:p>
        </p:txBody>
      </p:sp>
    </p:spTree>
    <p:extLst>
      <p:ext uri="{BB962C8B-B14F-4D97-AF65-F5344CB8AC3E}">
        <p14:creationId xmlns:p14="http://schemas.microsoft.com/office/powerpoint/2010/main" val="3856045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a:noFill/>
          <a:ln w="12700">
            <a:noFill/>
            <a:miter lim="400000"/>
            <a:headEnd/>
            <a:tailEnd/>
          </a:ln>
        </p:spPr>
        <p:txBody>
          <a:bodyPr vert="horz" wrap="square" lIns="0" tIns="0" rIns="0" bIns="0" numCol="1" anchor="ctr" anchorCtr="0" compatLnSpc="1">
            <a:prstTxWarp prst="textNoShape">
              <a:avLst/>
            </a:prstTxWarp>
            <a:normAutofit/>
          </a:bodyPr>
          <a:lstStyle/>
          <a:p>
            <a:r>
              <a:rPr lang="en-US" dirty="0"/>
              <a:t>Cyber Fraud</a:t>
            </a:r>
            <a:endParaRPr dirty="0"/>
          </a:p>
        </p:txBody>
      </p:sp>
      <p:sp>
        <p:nvSpPr>
          <p:cNvPr id="74" name="Shape 74"/>
          <p:cNvSpPr>
            <a:spLocks noGrp="1"/>
          </p:cNvSpPr>
          <p:nvPr>
            <p:ph type="body" idx="1"/>
          </p:nvPr>
        </p:nvSpPr>
        <p:spPr>
          <a:xfrm>
            <a:off x="457200" y="1598612"/>
            <a:ext cx="8229600" cy="4572000"/>
          </a:xfrm>
          <a:prstGeom prst="rect">
            <a:avLst/>
          </a:prstGeom>
        </p:spPr>
        <p:txBody>
          <a:bodyPr lIns="50800" tIns="50800" rIns="50800" bIns="50800">
            <a:normAutofit/>
          </a:bodyPr>
          <a:lstStyle/>
          <a:p>
            <a:pPr>
              <a:defRPr sz="1800" b="0">
                <a:uFillTx/>
              </a:defRPr>
            </a:pPr>
            <a:r>
              <a:rPr lang="en-US" sz="2800" dirty="0"/>
              <a:t>Using modern techniques to commit fraud</a:t>
            </a:r>
          </a:p>
          <a:p>
            <a:pPr>
              <a:defRPr sz="1800" b="0">
                <a:uFillTx/>
              </a:defRPr>
            </a:pPr>
            <a:r>
              <a:rPr lang="en-US" sz="2800" dirty="0">
                <a:sym typeface="Arial"/>
              </a:rPr>
              <a:t>Brave, New, Interconnected world accessible from a computer</a:t>
            </a:r>
            <a:endParaRPr sz="2800" dirty="0">
              <a:sym typeface="Arial"/>
            </a:endParaRPr>
          </a:p>
        </p:txBody>
      </p:sp>
      <p:pic>
        <p:nvPicPr>
          <p:cNvPr id="2" name="Picture 1"/>
          <p:cNvPicPr>
            <a:picLocks noChangeAspect="1"/>
          </p:cNvPicPr>
          <p:nvPr/>
        </p:nvPicPr>
        <p:blipFill>
          <a:blip r:embed="rId3"/>
          <a:stretch>
            <a:fillRect/>
          </a:stretch>
        </p:blipFill>
        <p:spPr>
          <a:xfrm>
            <a:off x="1085502" y="3251046"/>
            <a:ext cx="6763098" cy="2997354"/>
          </a:xfrm>
          <a:prstGeom prst="rect">
            <a:avLst/>
          </a:prstGeom>
        </p:spPr>
      </p:pic>
    </p:spTree>
    <p:extLst>
      <p:ext uri="{BB962C8B-B14F-4D97-AF65-F5344CB8AC3E}">
        <p14:creationId xmlns:p14="http://schemas.microsoft.com/office/powerpoint/2010/main" val="4269752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p:txBody>
          <a:bodyPr lIns="0" tIns="0" rIns="0" bIns="0"/>
          <a:lstStyle/>
          <a:p>
            <a:pPr defTabSz="914400"/>
            <a:r>
              <a:rPr lang="en-US" sz="4400" dirty="0">
                <a:solidFill>
                  <a:srgbClr val="FFFFFF"/>
                </a:solidFill>
              </a:rPr>
              <a:t>Cyber Game Changer</a:t>
            </a:r>
            <a:endParaRPr lang="en-US"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15</a:t>
            </a:fld>
            <a:endParaRPr lang="en-US" dirty="0"/>
          </a:p>
        </p:txBody>
      </p:sp>
      <p:pic>
        <p:nvPicPr>
          <p:cNvPr id="12290" name="Picture 2" descr="image4.jpg"/>
          <p:cNvPicPr>
            <a:picLocks noChangeAspect="1"/>
          </p:cNvPicPr>
          <p:nvPr/>
        </p:nvPicPr>
        <p:blipFill>
          <a:blip r:embed="rId3">
            <a:extLst>
              <a:ext uri="{28A0092B-C50C-407E-A947-70E740481C1C}">
                <a14:useLocalDpi xmlns:a14="http://schemas.microsoft.com/office/drawing/2010/main" val="0"/>
              </a:ext>
            </a:extLst>
          </a:blip>
          <a:srcRect l="29886" t="1224" r="25206"/>
          <a:stretch>
            <a:fillRect/>
          </a:stretch>
        </p:blipFill>
        <p:spPr bwMode="auto">
          <a:xfrm>
            <a:off x="609600" y="2133600"/>
            <a:ext cx="1714500" cy="379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291" name="Picture 3"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819400"/>
            <a:ext cx="2176463" cy="2678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292" name="Picture 4" descr="image6.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2286000"/>
            <a:ext cx="1970088"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293" name="Picture 5" descr="image7.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124200"/>
            <a:ext cx="1627188"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524482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22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22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lIns="0" tIns="0" rIns="0" bIns="0"/>
          <a:lstStyle/>
          <a:p>
            <a:pPr defTabSz="914400"/>
            <a:r>
              <a:rPr lang="en-US" sz="4400" dirty="0">
                <a:solidFill>
                  <a:srgbClr val="FFFFFF"/>
                </a:solidFill>
              </a:rPr>
              <a:t>Cyber Game Changer</a:t>
            </a:r>
            <a:endParaRPr lang="en-US" dirty="0"/>
          </a:p>
        </p:txBody>
      </p:sp>
      <p:sp>
        <p:nvSpPr>
          <p:cNvPr id="10242" name="Rectangle 2"/>
          <p:cNvSpPr>
            <a:spLocks noGrp="1" noChangeArrowheads="1"/>
          </p:cNvSpPr>
          <p:nvPr>
            <p:ph idx="1"/>
          </p:nvPr>
        </p:nvSpPr>
        <p:spPr>
          <a:xfrm>
            <a:off x="457200" y="1600199"/>
            <a:ext cx="8229600" cy="4572000"/>
          </a:xfrm>
        </p:spPr>
        <p:txBody>
          <a:bodyPr lIns="50800" tIns="50800" rIns="50800" bIns="50800"/>
          <a:lstStyle/>
          <a:p>
            <a:pPr defTabSz="914400"/>
            <a:r>
              <a:rPr lang="en-US" sz="2800" dirty="0">
                <a:cs typeface="Arial" charset="0"/>
                <a:sym typeface="Arial" charset="0"/>
              </a:rPr>
              <a:t>Technology has touched and fundamentally changed virtually all aspects of our lives</a:t>
            </a:r>
            <a:endParaRPr lang="en-US" sz="1400" dirty="0">
              <a:cs typeface="Arial" charset="0"/>
              <a:sym typeface="Arial" charset="0"/>
            </a:endParaRPr>
          </a:p>
          <a:p>
            <a:pPr marL="800100" lvl="3" indent="-342900">
              <a:buClr>
                <a:srgbClr val="000000"/>
              </a:buClr>
            </a:pPr>
            <a:r>
              <a:rPr lang="en-US" dirty="0">
                <a:cs typeface="Arial" charset="0"/>
                <a:sym typeface="Arial" charset="0"/>
              </a:rPr>
              <a:t>How we do business</a:t>
            </a:r>
          </a:p>
          <a:p>
            <a:pPr marL="800100" lvl="3" indent="-342900">
              <a:buClr>
                <a:srgbClr val="000000"/>
              </a:buClr>
            </a:pPr>
            <a:r>
              <a:rPr lang="en-US" dirty="0">
                <a:cs typeface="Arial" charset="0"/>
                <a:sym typeface="Arial" charset="0"/>
              </a:rPr>
              <a:t>Shop</a:t>
            </a:r>
          </a:p>
          <a:p>
            <a:pPr marL="800100" lvl="3" indent="-342900">
              <a:buClr>
                <a:srgbClr val="000000"/>
              </a:buClr>
            </a:pPr>
            <a:r>
              <a:rPr lang="en-US" dirty="0">
                <a:cs typeface="Arial" charset="0"/>
                <a:sym typeface="Arial" charset="0"/>
              </a:rPr>
              <a:t>Bank</a:t>
            </a:r>
          </a:p>
          <a:p>
            <a:pPr marL="800100" lvl="3" indent="-342900">
              <a:buClr>
                <a:srgbClr val="000000"/>
              </a:buClr>
            </a:pPr>
            <a:r>
              <a:rPr lang="en-US" dirty="0">
                <a:cs typeface="Arial" charset="0"/>
                <a:sym typeface="Arial" charset="0"/>
              </a:rPr>
              <a:t>Communicate</a:t>
            </a:r>
          </a:p>
          <a:p>
            <a:pPr marL="800100" lvl="3" indent="-342900">
              <a:buClr>
                <a:srgbClr val="000000"/>
              </a:buClr>
            </a:pPr>
            <a:r>
              <a:rPr lang="en-US" dirty="0">
                <a:cs typeface="Arial" charset="0"/>
                <a:sym typeface="Arial" charset="0"/>
              </a:rPr>
              <a:t>Socialize</a:t>
            </a:r>
          </a:p>
          <a:p>
            <a:pPr marL="800100" lvl="3" indent="-342900">
              <a:buClr>
                <a:srgbClr val="000000"/>
              </a:buClr>
            </a:pPr>
            <a:r>
              <a:rPr lang="en-US" dirty="0" smtClean="0">
                <a:cs typeface="Arial" charset="0"/>
                <a:sym typeface="Arial" charset="0"/>
              </a:rPr>
              <a:t>Recreate</a:t>
            </a:r>
          </a:p>
          <a:p>
            <a:pPr marL="457200" lvl="3" indent="0">
              <a:buClr>
                <a:srgbClr val="000000"/>
              </a:buClr>
              <a:buNone/>
            </a:pPr>
            <a:endParaRPr lang="en-US" dirty="0">
              <a:cs typeface="Arial" charset="0"/>
              <a:sym typeface="Arial" charset="0"/>
            </a:endParaRPr>
          </a:p>
          <a:p>
            <a:pPr defTabSz="914400">
              <a:spcBef>
                <a:spcPts val="700"/>
              </a:spcBef>
            </a:pPr>
            <a:r>
              <a:rPr lang="en-US" sz="2800" dirty="0">
                <a:cs typeface="Arial" charset="0"/>
                <a:sym typeface="Arial" charset="0"/>
              </a:rPr>
              <a:t>Some of these shifts have been sudden and dramatic, while  others have been more subtle</a:t>
            </a:r>
            <a:endParaRPr lang="en-US" sz="3600"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16</a:t>
            </a:fld>
            <a:endParaRPr lang="en-US" dirty="0"/>
          </a:p>
        </p:txBody>
      </p:sp>
    </p:spTree>
    <p:extLst>
      <p:ext uri="{BB962C8B-B14F-4D97-AF65-F5344CB8AC3E}">
        <p14:creationId xmlns:p14="http://schemas.microsoft.com/office/powerpoint/2010/main" val="863069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p:txBody>
          <a:bodyPr lIns="0" tIns="0" rIns="0" bIns="0"/>
          <a:lstStyle/>
          <a:p>
            <a:pPr defTabSz="914400"/>
            <a:r>
              <a:rPr lang="en-US" sz="4400" dirty="0">
                <a:solidFill>
                  <a:srgbClr val="FFFFFF"/>
                </a:solidFill>
              </a:rPr>
              <a:t>Cyber Era Priority Shift</a:t>
            </a:r>
            <a:endParaRPr lang="en-US"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17</a:t>
            </a:fld>
            <a:endParaRPr lang="en-US" dirty="0"/>
          </a:p>
        </p:txBody>
      </p:sp>
      <p:pic>
        <p:nvPicPr>
          <p:cNvPr id="13314" name="Picture 2" descr="scroller_BRSTWMPO_28_al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7848600"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88167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lIns="0" tIns="0" rIns="0" bIns="0"/>
          <a:lstStyle/>
          <a:p>
            <a:pPr defTabSz="914400"/>
            <a:r>
              <a:rPr lang="en-US" sz="4400" dirty="0">
                <a:solidFill>
                  <a:srgbClr val="FFFFFF"/>
                </a:solidFill>
              </a:rPr>
              <a:t>Cyber Era Priority Shift</a:t>
            </a:r>
            <a:endParaRPr lang="en-US"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18</a:t>
            </a:fld>
            <a:endParaRPr lang="en-US" dirty="0"/>
          </a:p>
        </p:txBody>
      </p:sp>
      <p:grpSp>
        <p:nvGrpSpPr>
          <p:cNvPr id="14338" name="Group 2"/>
          <p:cNvGrpSpPr>
            <a:grpSpLocks/>
          </p:cNvGrpSpPr>
          <p:nvPr/>
        </p:nvGrpSpPr>
        <p:grpSpPr bwMode="auto">
          <a:xfrm>
            <a:off x="533400" y="1981200"/>
            <a:ext cx="7848600" cy="3975100"/>
            <a:chOff x="0" y="0"/>
            <a:chExt cx="7848600" cy="3975464"/>
          </a:xfrm>
        </p:grpSpPr>
        <p:pic>
          <p:nvPicPr>
            <p:cNvPr id="14339" name="Picture 3" descr="scroller_BRSTWMPO_28_al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848600" cy="3975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40" name="AutoShape 4"/>
            <p:cNvSpPr>
              <a:spLocks/>
            </p:cNvSpPr>
            <p:nvPr/>
          </p:nvSpPr>
          <p:spPr bwMode="auto">
            <a:xfrm>
              <a:off x="2362200" y="1905000"/>
              <a:ext cx="2819400" cy="11963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l"/>
              <a:r>
                <a:rPr lang="en-US" sz="2400">
                  <a:latin typeface="Helvetica" charset="0"/>
                  <a:cs typeface="Helvetica" charset="0"/>
                  <a:sym typeface="Helvetica" charset="0"/>
                </a:rPr>
                <a:t>DELETE MY BROWSER HISTORY</a:t>
              </a:r>
              <a:endParaRPr lang="en-US"/>
            </a:p>
          </p:txBody>
        </p:sp>
      </p:grpSp>
    </p:spTree>
    <p:extLst>
      <p:ext uri="{BB962C8B-B14F-4D97-AF65-F5344CB8AC3E}">
        <p14:creationId xmlns:p14="http://schemas.microsoft.com/office/powerpoint/2010/main" val="2601418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p:txBody>
          <a:bodyPr lIns="0" tIns="0" rIns="0" bIns="0"/>
          <a:lstStyle/>
          <a:p>
            <a:pPr defTabSz="914400"/>
            <a:r>
              <a:rPr lang="en-US" sz="4400" dirty="0">
                <a:solidFill>
                  <a:srgbClr val="FFFFFF"/>
                </a:solidFill>
              </a:rPr>
              <a:t>Cyber Era Impact on Fraud</a:t>
            </a:r>
            <a:endParaRPr lang="en-US" dirty="0"/>
          </a:p>
        </p:txBody>
      </p:sp>
      <p:sp>
        <p:nvSpPr>
          <p:cNvPr id="22530" name="Rectangle 2"/>
          <p:cNvSpPr>
            <a:spLocks noGrp="1" noChangeArrowheads="1"/>
          </p:cNvSpPr>
          <p:nvPr>
            <p:ph idx="1"/>
          </p:nvPr>
        </p:nvSpPr>
        <p:spPr>
          <a:xfrm>
            <a:off x="457200" y="1600200"/>
            <a:ext cx="8229600" cy="4572000"/>
          </a:xfrm>
        </p:spPr>
        <p:txBody>
          <a:bodyPr lIns="50800" tIns="50800" rIns="50800" bIns="50800"/>
          <a:lstStyle/>
          <a:p>
            <a:pPr>
              <a:buClr>
                <a:srgbClr val="000000"/>
              </a:buClr>
            </a:pPr>
            <a:r>
              <a:rPr lang="en-US" sz="2400" dirty="0">
                <a:sym typeface="Arial" charset="0"/>
              </a:rPr>
              <a:t>Global connectivity</a:t>
            </a:r>
          </a:p>
          <a:p>
            <a:pPr marL="342900" lvl="2" indent="-342900">
              <a:spcBef>
                <a:spcPts val="700"/>
              </a:spcBef>
              <a:buClr>
                <a:srgbClr val="000000"/>
              </a:buClr>
            </a:pPr>
            <a:r>
              <a:rPr lang="en-US" dirty="0">
                <a:sym typeface="Arial" charset="0"/>
              </a:rPr>
              <a:t>As of Today, </a:t>
            </a:r>
            <a:r>
              <a:rPr lang="en-US" dirty="0"/>
              <a:t>3.2</a:t>
            </a:r>
            <a:r>
              <a:rPr lang="en-US" dirty="0">
                <a:sym typeface="Arial" charset="0"/>
              </a:rPr>
              <a:t> billion people or almost ½ of the world</a:t>
            </a:r>
            <a:r>
              <a:rPr lang="ja-JP" altLang="en-US" dirty="0">
                <a:sym typeface="Arial" charset="0"/>
              </a:rPr>
              <a:t>’</a:t>
            </a:r>
            <a:r>
              <a:rPr lang="en-US" dirty="0">
                <a:sym typeface="Arial" charset="0"/>
              </a:rPr>
              <a:t>s total population, has access to the Internet</a:t>
            </a:r>
          </a:p>
          <a:p>
            <a:pPr marL="342900" lvl="2" indent="-342900">
              <a:spcBef>
                <a:spcPts val="700"/>
              </a:spcBef>
              <a:buClr>
                <a:srgbClr val="000000"/>
              </a:buClr>
            </a:pPr>
            <a:r>
              <a:rPr lang="en-US" dirty="0">
                <a:sym typeface="Arial" charset="0"/>
              </a:rPr>
              <a:t>60% of Internet users are in developing countries</a:t>
            </a:r>
          </a:p>
          <a:p>
            <a:pPr marL="342900" lvl="2" indent="-342900">
              <a:spcBef>
                <a:spcPts val="700"/>
              </a:spcBef>
              <a:buClr>
                <a:srgbClr val="000000"/>
              </a:buClr>
            </a:pPr>
            <a:r>
              <a:rPr lang="en-US" dirty="0">
                <a:sym typeface="Arial" charset="0"/>
              </a:rPr>
              <a:t>Today, there are over 2 billion computers connected to the Internet. </a:t>
            </a:r>
          </a:p>
          <a:p>
            <a:pPr marL="342900" lvl="2" indent="-342900">
              <a:spcBef>
                <a:spcPts val="700"/>
              </a:spcBef>
              <a:buClr>
                <a:srgbClr val="000000"/>
              </a:buClr>
            </a:pPr>
            <a:r>
              <a:rPr lang="en-US" dirty="0">
                <a:sym typeface="Arial" charset="0"/>
              </a:rPr>
              <a:t>By 2020, the number networked devices or the </a:t>
            </a:r>
            <a:r>
              <a:rPr lang="ja-JP" altLang="en-US" dirty="0">
                <a:sym typeface="Arial" charset="0"/>
              </a:rPr>
              <a:t>“</a:t>
            </a:r>
            <a:r>
              <a:rPr lang="en-US" dirty="0">
                <a:sym typeface="Arial" charset="0"/>
              </a:rPr>
              <a:t>Internet of Things</a:t>
            </a:r>
            <a:r>
              <a:rPr lang="ja-JP" altLang="en-US" dirty="0">
                <a:sym typeface="Arial" charset="0"/>
              </a:rPr>
              <a:t>”</a:t>
            </a:r>
            <a:r>
              <a:rPr lang="en-US" dirty="0">
                <a:sym typeface="Arial" charset="0"/>
              </a:rPr>
              <a:t> will outnumber people by six to one</a:t>
            </a:r>
            <a:endParaRPr lang="en-US"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19</a:t>
            </a:fld>
            <a:endParaRPr lang="en-US" dirty="0"/>
          </a:p>
        </p:txBody>
      </p:sp>
    </p:spTree>
    <p:extLst>
      <p:ext uri="{BB962C8B-B14F-4D97-AF65-F5344CB8AC3E}">
        <p14:creationId xmlns:p14="http://schemas.microsoft.com/office/powerpoint/2010/main" val="55429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152400" y="2895600"/>
            <a:ext cx="8839200" cy="2057400"/>
          </a:xfrm>
        </p:spPr>
        <p:txBody>
          <a:bodyPr/>
          <a:lstStyle/>
          <a:p>
            <a:pPr algn="l" eaLnBrk="1" hangingPunct="1"/>
            <a:r>
              <a:rPr lang="en-US" sz="2800" dirty="0" smtClean="0">
                <a:latin typeface="Arial" panose="020B0604020202020204" pitchFamily="34" charset="0"/>
                <a:cs typeface="Arial" panose="020B0604020202020204" pitchFamily="34" charset="0"/>
              </a:rPr>
              <a:t>Wire Fraud</a:t>
            </a:r>
            <a:br>
              <a:rPr lang="en-US" sz="2800" dirty="0" smtClean="0">
                <a:latin typeface="Arial" panose="020B0604020202020204" pitchFamily="34" charset="0"/>
                <a:cs typeface="Arial" panose="020B0604020202020204" pitchFamily="34" charset="0"/>
              </a:rPr>
            </a:br>
            <a:r>
              <a:rPr lang="en-US" sz="2000" dirty="0">
                <a:solidFill>
                  <a:schemeClr val="bg1">
                    <a:lumMod val="85000"/>
                  </a:schemeClr>
                </a:solidFill>
                <a:latin typeface="Arial" pitchFamily="34" charset="0"/>
                <a:ea typeface="+mn-ea"/>
                <a:cs typeface="Arial" pitchFamily="34" charset="0"/>
              </a:rPr>
              <a:t>Nori Strong</a:t>
            </a:r>
            <a:br>
              <a:rPr lang="en-US" sz="2000" dirty="0">
                <a:solidFill>
                  <a:schemeClr val="bg1">
                    <a:lumMod val="85000"/>
                  </a:schemeClr>
                </a:solidFill>
                <a:latin typeface="Arial" pitchFamily="34" charset="0"/>
                <a:ea typeface="+mn-ea"/>
                <a:cs typeface="Arial" pitchFamily="34" charset="0"/>
              </a:rPr>
            </a:br>
            <a:r>
              <a:rPr lang="en-US" sz="2000" dirty="0">
                <a:solidFill>
                  <a:schemeClr val="bg1">
                    <a:lumMod val="85000"/>
                  </a:schemeClr>
                </a:solidFill>
                <a:latin typeface="Arial" pitchFamily="34" charset="0"/>
                <a:ea typeface="+mn-ea"/>
                <a:cs typeface="Arial" pitchFamily="34" charset="0"/>
              </a:rPr>
              <a:t>VP, National Escrow Director</a:t>
            </a:r>
          </a:p>
        </p:txBody>
      </p:sp>
      <p:sp>
        <p:nvSpPr>
          <p:cNvPr id="3" name="TextBox 2"/>
          <p:cNvSpPr txBox="1"/>
          <p:nvPr/>
        </p:nvSpPr>
        <p:spPr>
          <a:xfrm>
            <a:off x="381000" y="6536323"/>
            <a:ext cx="3657600" cy="169277"/>
          </a:xfrm>
          <a:prstGeom prst="rect">
            <a:avLst/>
          </a:prstGeom>
          <a:noFill/>
        </p:spPr>
        <p:txBody>
          <a:bodyPr wrap="square">
            <a:spAutoFit/>
          </a:bodyPr>
          <a:lstStyle/>
          <a:p>
            <a:pPr>
              <a:defRPr/>
            </a:pPr>
            <a:r>
              <a:rPr lang="en-US" sz="500" dirty="0">
                <a:solidFill>
                  <a:srgbClr val="1F497D"/>
                </a:solidFill>
                <a:cs typeface="Arial" pitchFamily="34" charset="0"/>
              </a:rPr>
              <a:t>©</a:t>
            </a:r>
            <a:r>
              <a:rPr lang="en-US" sz="500" dirty="0" smtClean="0">
                <a:solidFill>
                  <a:srgbClr val="1F497D"/>
                </a:solidFill>
                <a:cs typeface="Arial" pitchFamily="34" charset="0"/>
              </a:rPr>
              <a:t>2015 </a:t>
            </a:r>
            <a:r>
              <a:rPr lang="en-US" sz="500" dirty="0">
                <a:solidFill>
                  <a:srgbClr val="1F497D"/>
                </a:solidFill>
                <a:cs typeface="Arial" pitchFamily="34" charset="0"/>
              </a:rPr>
              <a:t>First American Financial Corporation and/or its affiliates. All rights reserved. </a:t>
            </a:r>
            <a:r>
              <a:rPr lang="en-US" sz="500" baseline="-6000" dirty="0">
                <a:solidFill>
                  <a:srgbClr val="1F497D"/>
                </a:solidFill>
                <a:latin typeface="Wingdings 3" pitchFamily="18" charset="2"/>
                <a:cs typeface="Arial" pitchFamily="34" charset="0"/>
              </a:rPr>
              <a:t>q</a:t>
            </a:r>
            <a:r>
              <a:rPr lang="en-US" sz="500" dirty="0">
                <a:solidFill>
                  <a:srgbClr val="1F497D"/>
                </a:solidFill>
                <a:cs typeface="Arial" pitchFamily="34" charset="0"/>
              </a:rPr>
              <a:t> NYSE: FAF</a:t>
            </a:r>
            <a:endParaRPr lang="en-US" sz="500" dirty="0">
              <a:solidFill>
                <a:srgbClr val="1F497D"/>
              </a:solidFill>
              <a:latin typeface="Wingdings 3" pitchFamily="18" charset="2"/>
              <a:cs typeface="Arial" pitchFamily="34" charset="0"/>
            </a:endParaRPr>
          </a:p>
        </p:txBody>
      </p:sp>
    </p:spTree>
    <p:extLst>
      <p:ext uri="{BB962C8B-B14F-4D97-AF65-F5344CB8AC3E}">
        <p14:creationId xmlns:p14="http://schemas.microsoft.com/office/powerpoint/2010/main" val="216393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Targets of Cyber Fraud</a:t>
            </a:r>
            <a:endParaRPr lang="en-US" dirty="0"/>
          </a:p>
        </p:txBody>
      </p:sp>
      <p:pic>
        <p:nvPicPr>
          <p:cNvPr id="5" name="Content Placeholder 4"/>
          <p:cNvPicPr>
            <a:picLocks noGrp="1"/>
          </p:cNvPicPr>
          <p:nvPr>
            <p:ph idx="1"/>
          </p:nvPr>
        </p:nvPicPr>
        <p:blipFill>
          <a:blip r:embed="rId3"/>
          <a:stretch>
            <a:fillRect/>
          </a:stretch>
        </p:blipFill>
        <p:spPr>
          <a:xfrm>
            <a:off x="1353537" y="1600200"/>
            <a:ext cx="6436925" cy="4525963"/>
          </a:xfrm>
          <a:prstGeom prst="rect">
            <a:avLst/>
          </a:prstGeom>
        </p:spPr>
      </p:pic>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20</a:t>
            </a:fld>
            <a:endParaRPr lang="en-US" dirty="0"/>
          </a:p>
        </p:txBody>
      </p:sp>
    </p:spTree>
    <p:extLst>
      <p:ext uri="{BB962C8B-B14F-4D97-AF65-F5344CB8AC3E}">
        <p14:creationId xmlns:p14="http://schemas.microsoft.com/office/powerpoint/2010/main" val="35426756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p:txBody>
          <a:bodyPr lIns="0" tIns="0" rIns="0" bIns="0"/>
          <a:lstStyle/>
          <a:p>
            <a:pPr defTabSz="914400"/>
            <a:r>
              <a:rPr lang="en-US" sz="4400" dirty="0">
                <a:solidFill>
                  <a:srgbClr val="FFFFFF"/>
                </a:solidFill>
              </a:rPr>
              <a:t>Cyber Attacker </a:t>
            </a:r>
            <a:r>
              <a:rPr lang="en-US" sz="4400" dirty="0" smtClean="0">
                <a:solidFill>
                  <a:srgbClr val="FFFFFF"/>
                </a:solidFill>
              </a:rPr>
              <a:t>Techniques</a:t>
            </a:r>
            <a:endParaRPr lang="en-US" dirty="0"/>
          </a:p>
        </p:txBody>
      </p:sp>
      <p:sp>
        <p:nvSpPr>
          <p:cNvPr id="50178" name="Rectangle 2"/>
          <p:cNvSpPr>
            <a:spLocks noGrp="1" noChangeArrowheads="1"/>
          </p:cNvSpPr>
          <p:nvPr>
            <p:ph idx="1"/>
          </p:nvPr>
        </p:nvSpPr>
        <p:spPr>
          <a:xfrm>
            <a:off x="457200" y="1600199"/>
            <a:ext cx="8229600" cy="4572000"/>
          </a:xfrm>
        </p:spPr>
        <p:txBody>
          <a:bodyPr lIns="50800" tIns="50800" rIns="50800" bIns="50800"/>
          <a:lstStyle/>
          <a:p>
            <a:pPr defTabSz="831850">
              <a:buClr>
                <a:srgbClr val="000000"/>
              </a:buClr>
            </a:pPr>
            <a:r>
              <a:rPr lang="en-US" sz="2800" dirty="0" smtClean="0"/>
              <a:t>Hacking</a:t>
            </a:r>
          </a:p>
          <a:p>
            <a:pPr lvl="1" defTabSz="831850">
              <a:buClr>
                <a:srgbClr val="000000"/>
              </a:buClr>
            </a:pPr>
            <a:r>
              <a:rPr lang="en-US" sz="2400" dirty="0" smtClean="0"/>
              <a:t>Manual or Automated</a:t>
            </a:r>
          </a:p>
          <a:p>
            <a:pPr lvl="1" defTabSz="831850">
              <a:buClr>
                <a:srgbClr val="000000"/>
              </a:buClr>
            </a:pPr>
            <a:r>
              <a:rPr lang="en-US" sz="2400" dirty="0" smtClean="0"/>
              <a:t>Takes advantages of weaknesses in systems</a:t>
            </a:r>
          </a:p>
          <a:p>
            <a:pPr defTabSz="831850">
              <a:buClr>
                <a:srgbClr val="000000"/>
              </a:buClr>
            </a:pPr>
            <a:r>
              <a:rPr lang="en-US" sz="2800" dirty="0" smtClean="0"/>
              <a:t>Social engineering</a:t>
            </a:r>
          </a:p>
          <a:p>
            <a:pPr lvl="1" defTabSz="831850">
              <a:buClr>
                <a:srgbClr val="000000"/>
              </a:buClr>
            </a:pPr>
            <a:r>
              <a:rPr lang="en-US" sz="2400" dirty="0" smtClean="0"/>
              <a:t>Takes advantage of human weaknesses</a:t>
            </a:r>
          </a:p>
          <a:p>
            <a:pPr defTabSz="831850">
              <a:buClr>
                <a:srgbClr val="000000"/>
              </a:buClr>
            </a:pPr>
            <a:r>
              <a:rPr lang="en-US" sz="2800" dirty="0" smtClean="0"/>
              <a:t>Malware or Viruses</a:t>
            </a:r>
          </a:p>
          <a:p>
            <a:pPr defTabSz="831850">
              <a:buClr>
                <a:srgbClr val="000000"/>
              </a:buClr>
            </a:pPr>
            <a:r>
              <a:rPr lang="en-US" sz="2800" dirty="0" smtClean="0"/>
              <a:t>Physical access</a:t>
            </a:r>
            <a:endParaRPr lang="en-US" sz="2800"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21</a:t>
            </a:fld>
            <a:endParaRPr lang="en-US" dirty="0"/>
          </a:p>
        </p:txBody>
      </p:sp>
    </p:spTree>
    <p:extLst>
      <p:ext uri="{BB962C8B-B14F-4D97-AF65-F5344CB8AC3E}">
        <p14:creationId xmlns:p14="http://schemas.microsoft.com/office/powerpoint/2010/main" val="2714272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prstGeom prst="rect">
            <a:avLst/>
          </a:prstGeom>
        </p:spPr>
        <p:txBody>
          <a:bodyPr lIns="0" tIns="0" rIns="0" bIns="0">
            <a:normAutofit/>
          </a:bodyPr>
          <a:lstStyle>
            <a:lvl1pPr>
              <a:defRPr sz="4400">
                <a:solidFill>
                  <a:srgbClr val="FFFFFF"/>
                </a:solidFill>
                <a:uFill>
                  <a:solidFill>
                    <a:srgbClr val="FFFFFF"/>
                  </a:solidFill>
                </a:uFill>
              </a:defRPr>
            </a:lvl1pPr>
          </a:lstStyle>
          <a:p>
            <a:pPr lvl="0">
              <a:defRPr sz="1800">
                <a:solidFill>
                  <a:srgbClr val="000000"/>
                </a:solidFill>
                <a:uFillTx/>
              </a:defRPr>
            </a:pPr>
            <a:r>
              <a:rPr lang="en-US" sz="4400" dirty="0" smtClean="0">
                <a:solidFill>
                  <a:srgbClr val="FFFFFF"/>
                </a:solidFill>
                <a:uFill>
                  <a:solidFill>
                    <a:srgbClr val="FFFFFF"/>
                  </a:solidFill>
                </a:uFill>
              </a:rPr>
              <a:t>Cyber Fraud Techniques</a:t>
            </a:r>
            <a:endParaRPr sz="4400" dirty="0">
              <a:solidFill>
                <a:srgbClr val="FFFFFF"/>
              </a:solidFill>
              <a:uFill>
                <a:solidFill>
                  <a:srgbClr val="FFFFFF"/>
                </a:solidFill>
              </a:uFill>
            </a:endParaRPr>
          </a:p>
        </p:txBody>
      </p:sp>
      <p:sp>
        <p:nvSpPr>
          <p:cNvPr id="132" name="Shape 132"/>
          <p:cNvSpPr>
            <a:spLocks noGrp="1"/>
          </p:cNvSpPr>
          <p:nvPr>
            <p:ph type="body" idx="1"/>
          </p:nvPr>
        </p:nvSpPr>
        <p:spPr>
          <a:xfrm>
            <a:off x="457200" y="1598612"/>
            <a:ext cx="8229600" cy="45720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algn="l" rtl="0" eaLnBrk="0" fontAlgn="base" hangingPunct="0">
              <a:spcBef>
                <a:spcPct val="20000"/>
              </a:spcBef>
              <a:spcAft>
                <a:spcPct val="0"/>
              </a:spcAft>
              <a:buClr>
                <a:srgbClr val="000000"/>
              </a:buClr>
              <a:buFont typeface="Arial" pitchFamily="34" charset="0"/>
              <a:buChar char="•"/>
            </a:pPr>
            <a:r>
              <a:rPr lang="en-US" sz="2800" b="0" kern="1200" dirty="0" smtClean="0">
                <a:solidFill>
                  <a:schemeClr val="tx1"/>
                </a:solidFill>
                <a:sym typeface="Helvetica"/>
              </a:rPr>
              <a:t>The most damaging compromise tends to be our personal or work e-mail credentials.</a:t>
            </a:r>
          </a:p>
          <a:p>
            <a:pPr algn="l" rtl="0" eaLnBrk="0" fontAlgn="base" hangingPunct="0">
              <a:spcBef>
                <a:spcPct val="20000"/>
              </a:spcBef>
              <a:spcAft>
                <a:spcPct val="0"/>
              </a:spcAft>
              <a:buClr>
                <a:srgbClr val="000000"/>
              </a:buClr>
              <a:buFont typeface="Arial" pitchFamily="34" charset="0"/>
              <a:buChar char="•"/>
            </a:pPr>
            <a:endParaRPr lang="en-US" sz="2800" b="0" kern="1200" dirty="0" smtClean="0">
              <a:solidFill>
                <a:schemeClr val="tx1"/>
              </a:solidFill>
              <a:sym typeface="Helvetica"/>
            </a:endParaRPr>
          </a:p>
          <a:p>
            <a:pPr algn="l" rtl="0" eaLnBrk="0" fontAlgn="base" hangingPunct="0">
              <a:spcBef>
                <a:spcPct val="20000"/>
              </a:spcBef>
              <a:spcAft>
                <a:spcPct val="0"/>
              </a:spcAft>
              <a:buClr>
                <a:srgbClr val="000000"/>
              </a:buClr>
              <a:buFont typeface="Arial" pitchFamily="34" charset="0"/>
              <a:buChar char="•"/>
            </a:pPr>
            <a:r>
              <a:rPr lang="en-US" sz="2800" b="0" kern="1200" dirty="0" smtClean="0">
                <a:solidFill>
                  <a:schemeClr val="tx1"/>
                </a:solidFill>
                <a:sym typeface="Helvetica"/>
              </a:rPr>
              <a:t>With these credentials, cyber criminals can gain control of our bank accounts, see what we’re working on, etc. and then interject themselves at an opportune moment.</a:t>
            </a:r>
          </a:p>
          <a:p>
            <a:pPr algn="l" rtl="0" eaLnBrk="0" fontAlgn="base" hangingPunct="0">
              <a:spcBef>
                <a:spcPct val="20000"/>
              </a:spcBef>
              <a:spcAft>
                <a:spcPct val="0"/>
              </a:spcAft>
              <a:buClr>
                <a:srgbClr val="000000"/>
              </a:buClr>
              <a:buFont typeface="Arial" pitchFamily="34" charset="0"/>
              <a:buChar char="•"/>
            </a:pPr>
            <a:endParaRPr sz="2800" b="0" kern="1200" dirty="0">
              <a:solidFill>
                <a:schemeClr val="tx1"/>
              </a:solidFill>
              <a:latin typeface="Calibri" panose="020F0502020204030204" pitchFamily="34" charset="0"/>
              <a:ea typeface="+mn-ea"/>
              <a:cs typeface="Arial" charset="0"/>
              <a:sym typeface="Helvetica"/>
            </a:endParaRPr>
          </a:p>
        </p:txBody>
      </p:sp>
    </p:spTree>
    <p:extLst>
      <p:ext uri="{BB962C8B-B14F-4D97-AF65-F5344CB8AC3E}">
        <p14:creationId xmlns:p14="http://schemas.microsoft.com/office/powerpoint/2010/main" val="1670896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p:txBody>
          <a:bodyPr lIns="0" tIns="0" rIns="0" bIns="0"/>
          <a:lstStyle/>
          <a:p>
            <a:pPr defTabSz="914400"/>
            <a:r>
              <a:rPr lang="en-US" sz="4400" dirty="0">
                <a:solidFill>
                  <a:srgbClr val="FFFFFF"/>
                </a:solidFill>
              </a:rPr>
              <a:t>Cyber Attackers</a:t>
            </a:r>
            <a:endParaRPr lang="en-US"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23</a:t>
            </a:fld>
            <a:endParaRPr lang="en-US" dirty="0"/>
          </a:p>
        </p:txBody>
      </p:sp>
      <p:pic>
        <p:nvPicPr>
          <p:cNvPr id="5" name="Picture 4"/>
          <p:cNvPicPr>
            <a:picLocks noChangeAspect="1"/>
          </p:cNvPicPr>
          <p:nvPr/>
        </p:nvPicPr>
        <p:blipFill>
          <a:blip r:embed="rId3"/>
          <a:stretch>
            <a:fillRect/>
          </a:stretch>
        </p:blipFill>
        <p:spPr>
          <a:xfrm>
            <a:off x="1600200" y="2057400"/>
            <a:ext cx="6019800" cy="3733992"/>
          </a:xfrm>
          <a:prstGeom prst="rect">
            <a:avLst/>
          </a:prstGeom>
        </p:spPr>
      </p:pic>
    </p:spTree>
    <p:extLst>
      <p:ext uri="{BB962C8B-B14F-4D97-AF65-F5344CB8AC3E}">
        <p14:creationId xmlns:p14="http://schemas.microsoft.com/office/powerpoint/2010/main" val="2694192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p:txBody>
          <a:bodyPr lIns="0" tIns="0" rIns="0" bIns="0"/>
          <a:lstStyle/>
          <a:p>
            <a:pPr defTabSz="914400"/>
            <a:r>
              <a:rPr lang="en-US" sz="4400" dirty="0">
                <a:solidFill>
                  <a:srgbClr val="FFFFFF"/>
                </a:solidFill>
              </a:rPr>
              <a:t>Cyber Attackers</a:t>
            </a:r>
            <a:endParaRPr lang="en-US" dirty="0"/>
          </a:p>
        </p:txBody>
      </p:sp>
      <p:sp>
        <p:nvSpPr>
          <p:cNvPr id="48130" name="Rectangle 2"/>
          <p:cNvSpPr>
            <a:spLocks noGrp="1" noChangeArrowheads="1"/>
          </p:cNvSpPr>
          <p:nvPr>
            <p:ph idx="1"/>
          </p:nvPr>
        </p:nvSpPr>
        <p:spPr>
          <a:xfrm>
            <a:off x="457200" y="1600199"/>
            <a:ext cx="8229600" cy="4572000"/>
          </a:xfrm>
        </p:spPr>
        <p:txBody>
          <a:bodyPr lIns="50800" tIns="50800" rIns="50800" bIns="50800"/>
          <a:lstStyle/>
          <a:p>
            <a:pPr>
              <a:buClr>
                <a:srgbClr val="000000"/>
              </a:buClr>
            </a:pPr>
            <a:r>
              <a:rPr lang="en-US" sz="2400" dirty="0"/>
              <a:t>The capabilities of cyber attackers vary depending upon skill and resources</a:t>
            </a:r>
            <a:endParaRPr lang="en-US" sz="2400" dirty="0">
              <a:cs typeface="Arial" charset="0"/>
              <a:sym typeface="Arial" charset="0"/>
            </a:endParaRPr>
          </a:p>
          <a:p>
            <a:pPr>
              <a:spcBef>
                <a:spcPts val="700"/>
              </a:spcBef>
              <a:buClr>
                <a:srgbClr val="000000"/>
              </a:buClr>
            </a:pPr>
            <a:r>
              <a:rPr lang="en-US" sz="2400" dirty="0" smtClean="0"/>
              <a:t>However, keep in mind </a:t>
            </a:r>
            <a:r>
              <a:rPr lang="en-US" sz="2400" dirty="0"/>
              <a:t>that sophisticated hacking tools that automate breaking into computer networks and systems are available for sale or download over the </a:t>
            </a:r>
            <a:r>
              <a:rPr lang="en-US" sz="2400" dirty="0" smtClean="0"/>
              <a:t>Internet</a:t>
            </a:r>
          </a:p>
          <a:p>
            <a:pPr defTabSz="831850">
              <a:buClr>
                <a:srgbClr val="000000"/>
              </a:buClr>
            </a:pPr>
            <a:r>
              <a:rPr lang="en-US" sz="2400" dirty="0"/>
              <a:t>M</a:t>
            </a:r>
            <a:r>
              <a:rPr lang="en-US" sz="2400" dirty="0" smtClean="0"/>
              <a:t>otivations </a:t>
            </a:r>
            <a:r>
              <a:rPr lang="en-US" sz="2400" dirty="0"/>
              <a:t>vary as well but fall into three general categories</a:t>
            </a:r>
            <a:r>
              <a:rPr lang="en-US" sz="2800" dirty="0"/>
              <a:t>:</a:t>
            </a:r>
            <a:endParaRPr lang="en-US" sz="900" dirty="0"/>
          </a:p>
          <a:p>
            <a:pPr marL="723900" lvl="1" indent="-342900" defTabSz="831850">
              <a:buClr>
                <a:srgbClr val="000000"/>
              </a:buClr>
            </a:pPr>
            <a:r>
              <a:rPr lang="en-US" sz="2000" dirty="0"/>
              <a:t>Personal politics</a:t>
            </a:r>
          </a:p>
          <a:p>
            <a:pPr marL="723900" lvl="1" indent="-342900" defTabSz="831850">
              <a:buClr>
                <a:srgbClr val="000000"/>
              </a:buClr>
            </a:pPr>
            <a:r>
              <a:rPr lang="en-US" sz="2000" dirty="0"/>
              <a:t>Financial gain</a:t>
            </a:r>
          </a:p>
          <a:p>
            <a:pPr marL="723900" lvl="1" indent="-342900" defTabSz="831850">
              <a:buClr>
                <a:srgbClr val="000000"/>
              </a:buClr>
            </a:pPr>
            <a:r>
              <a:rPr lang="en-US" sz="2000" dirty="0"/>
              <a:t>National interests</a:t>
            </a:r>
            <a:endParaRPr lang="en-US" sz="2000" dirty="0">
              <a:latin typeface="Arial" charset="0"/>
              <a:ea typeface="ＭＳ Ｐゴシック" charset="0"/>
              <a:cs typeface="Arial" charset="0"/>
              <a:sym typeface="Arial" charset="0"/>
            </a:endParaRPr>
          </a:p>
          <a:p>
            <a:pPr>
              <a:spcBef>
                <a:spcPts val="700"/>
              </a:spcBef>
              <a:buClr>
                <a:srgbClr val="000000"/>
              </a:buClr>
            </a:pPr>
            <a:endParaRPr lang="en-US" sz="2800"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24</a:t>
            </a:fld>
            <a:endParaRPr lang="en-US" dirty="0"/>
          </a:p>
        </p:txBody>
      </p:sp>
    </p:spTree>
    <p:extLst>
      <p:ext uri="{BB962C8B-B14F-4D97-AF65-F5344CB8AC3E}">
        <p14:creationId xmlns:p14="http://schemas.microsoft.com/office/powerpoint/2010/main" val="4014844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Engineering</a:t>
            </a:r>
            <a:endParaRPr lang="en-US" dirty="0"/>
          </a:p>
        </p:txBody>
      </p:sp>
      <p:pic>
        <p:nvPicPr>
          <p:cNvPr id="5" name="Content Placeholder 4"/>
          <p:cNvPicPr>
            <a:picLocks noGrp="1"/>
          </p:cNvPicPr>
          <p:nvPr>
            <p:ph idx="1"/>
          </p:nvPr>
        </p:nvPicPr>
        <p:blipFill>
          <a:blip r:embed="rId2"/>
          <a:stretch>
            <a:fillRect/>
          </a:stretch>
        </p:blipFill>
        <p:spPr>
          <a:xfrm>
            <a:off x="2381523" y="2263181"/>
            <a:ext cx="4380953" cy="3200000"/>
          </a:xfrm>
          <a:prstGeom prst="rect">
            <a:avLst/>
          </a:prstGeom>
        </p:spPr>
      </p:pic>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25</a:t>
            </a:fld>
            <a:endParaRPr lang="en-US" dirty="0"/>
          </a:p>
        </p:txBody>
      </p:sp>
    </p:spTree>
    <p:extLst>
      <p:ext uri="{BB962C8B-B14F-4D97-AF65-F5344CB8AC3E}">
        <p14:creationId xmlns:p14="http://schemas.microsoft.com/office/powerpoint/2010/main" val="2651452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Engineering</a:t>
            </a:r>
            <a:endParaRPr lang="en-US" dirty="0"/>
          </a:p>
        </p:txBody>
      </p:sp>
      <p:sp>
        <p:nvSpPr>
          <p:cNvPr id="3" name="Content Placeholder 2"/>
          <p:cNvSpPr>
            <a:spLocks noGrp="1"/>
          </p:cNvSpPr>
          <p:nvPr>
            <p:ph idx="1"/>
          </p:nvPr>
        </p:nvSpPr>
        <p:spPr/>
        <p:txBody>
          <a:bodyPr/>
          <a:lstStyle/>
          <a:p>
            <a:pPr>
              <a:buClr>
                <a:srgbClr val="000000"/>
              </a:buClr>
            </a:pPr>
            <a:r>
              <a:rPr lang="en-US" sz="2800" dirty="0"/>
              <a:t>Social engineering is a type of psychological attack where an attacker misleads you into doing something they want you to do. </a:t>
            </a:r>
            <a:endParaRPr lang="en-US" sz="2800" dirty="0" smtClean="0"/>
          </a:p>
          <a:p>
            <a:pPr>
              <a:buClr>
                <a:srgbClr val="000000"/>
              </a:buClr>
            </a:pPr>
            <a:endParaRPr lang="en-US" sz="2800" dirty="0" smtClean="0"/>
          </a:p>
          <a:p>
            <a:pPr>
              <a:buClr>
                <a:srgbClr val="000000"/>
              </a:buClr>
            </a:pPr>
            <a:r>
              <a:rPr lang="en-US" sz="2800" dirty="0" smtClean="0"/>
              <a:t>Cyber attackers use </a:t>
            </a:r>
            <a:r>
              <a:rPr lang="en-US" sz="2800" dirty="0"/>
              <a:t>this technique on the Internet </a:t>
            </a:r>
            <a:r>
              <a:rPr lang="en-US" sz="2800" dirty="0" smtClean="0"/>
              <a:t>because it is </a:t>
            </a:r>
            <a:r>
              <a:rPr lang="en-US" sz="2800" dirty="0"/>
              <a:t>extremely effective and can be used to target millions of people. </a:t>
            </a:r>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26</a:t>
            </a:fld>
            <a:endParaRPr lang="en-US" dirty="0"/>
          </a:p>
        </p:txBody>
      </p:sp>
    </p:spTree>
    <p:extLst>
      <p:ext uri="{BB962C8B-B14F-4D97-AF65-F5344CB8AC3E}">
        <p14:creationId xmlns:p14="http://schemas.microsoft.com/office/powerpoint/2010/main" val="253249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Engineering</a:t>
            </a:r>
            <a:endParaRPr lang="en-US" dirty="0"/>
          </a:p>
        </p:txBody>
      </p:sp>
      <p:sp>
        <p:nvSpPr>
          <p:cNvPr id="3" name="Content Placeholder 2"/>
          <p:cNvSpPr>
            <a:spLocks noGrp="1"/>
          </p:cNvSpPr>
          <p:nvPr>
            <p:ph idx="1"/>
          </p:nvPr>
        </p:nvSpPr>
        <p:spPr/>
        <p:txBody>
          <a:bodyPr/>
          <a:lstStyle/>
          <a:p>
            <a:pPr>
              <a:buClr>
                <a:srgbClr val="000000"/>
              </a:buClr>
            </a:pPr>
            <a:r>
              <a:rPr lang="en-US" sz="2800" dirty="0" smtClean="0"/>
              <a:t>FedEx/UPS </a:t>
            </a:r>
            <a:r>
              <a:rPr lang="en-US" sz="2800" dirty="0"/>
              <a:t>sends you or your employees an e-mail saying that they need to re-validate their account info or the account will be suspended – please log in here </a:t>
            </a:r>
            <a:endParaRPr lang="en-US" sz="2800" dirty="0" smtClean="0"/>
          </a:p>
          <a:p>
            <a:pPr>
              <a:buClr>
                <a:srgbClr val="000000"/>
              </a:buClr>
            </a:pPr>
            <a:endParaRPr lang="en-US" sz="2800" dirty="0">
              <a:cs typeface="Arial" charset="0"/>
              <a:sym typeface="Arial" charset="0"/>
            </a:endParaRPr>
          </a:p>
          <a:p>
            <a:pPr>
              <a:spcBef>
                <a:spcPts val="700"/>
              </a:spcBef>
              <a:buClr>
                <a:srgbClr val="000000"/>
              </a:buClr>
            </a:pPr>
            <a:r>
              <a:rPr lang="en-US" sz="2800" dirty="0"/>
              <a:t>FedEx/UPS sends your or your employees an e-mail saying that invoices are attached – please click here</a:t>
            </a:r>
          </a:p>
          <a:p>
            <a:endParaRPr lang="en-US" dirty="0"/>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27</a:t>
            </a:fld>
            <a:endParaRPr lang="en-US" dirty="0"/>
          </a:p>
        </p:txBody>
      </p:sp>
    </p:spTree>
    <p:extLst>
      <p:ext uri="{BB962C8B-B14F-4D97-AF65-F5344CB8AC3E}">
        <p14:creationId xmlns:p14="http://schemas.microsoft.com/office/powerpoint/2010/main" val="827415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Grp="1" noChangeArrowheads="1"/>
          </p:cNvSpPr>
          <p:nvPr>
            <p:ph type="title"/>
          </p:nvPr>
        </p:nvSpPr>
        <p:spPr/>
        <p:txBody>
          <a:bodyPr lIns="0" tIns="0" rIns="0" bIns="0"/>
          <a:lstStyle/>
          <a:p>
            <a:pPr defTabSz="914400"/>
            <a:r>
              <a:rPr lang="en-US" sz="4400" dirty="0">
                <a:solidFill>
                  <a:srgbClr val="FFFFFF"/>
                </a:solidFill>
              </a:rPr>
              <a:t>Phishing</a:t>
            </a:r>
            <a:endParaRPr lang="en-US"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28</a:t>
            </a:fld>
            <a:endParaRPr lang="en-US" dirty="0"/>
          </a:p>
        </p:txBody>
      </p:sp>
      <p:pic>
        <p:nvPicPr>
          <p:cNvPr id="5" name="Picture 4"/>
          <p:cNvPicPr/>
          <p:nvPr/>
        </p:nvPicPr>
        <p:blipFill>
          <a:blip r:embed="rId3"/>
          <a:stretch>
            <a:fillRect/>
          </a:stretch>
        </p:blipFill>
        <p:spPr>
          <a:xfrm>
            <a:off x="1295400" y="2033905"/>
            <a:ext cx="6400800" cy="3909696"/>
          </a:xfrm>
          <a:prstGeom prst="rect">
            <a:avLst/>
          </a:prstGeom>
        </p:spPr>
      </p:pic>
    </p:spTree>
    <p:extLst>
      <p:ext uri="{BB962C8B-B14F-4D97-AF65-F5344CB8AC3E}">
        <p14:creationId xmlns:p14="http://schemas.microsoft.com/office/powerpoint/2010/main" val="3310741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Grp="1" noChangeArrowheads="1"/>
          </p:cNvSpPr>
          <p:nvPr>
            <p:ph type="title"/>
          </p:nvPr>
        </p:nvSpPr>
        <p:spPr/>
        <p:txBody>
          <a:bodyPr lIns="0" tIns="0" rIns="0" bIns="0"/>
          <a:lstStyle/>
          <a:p>
            <a:pPr defTabSz="914400"/>
            <a:r>
              <a:rPr lang="en-US" sz="4400" dirty="0" smtClean="0">
                <a:solidFill>
                  <a:srgbClr val="FFFFFF"/>
                </a:solidFill>
              </a:rPr>
              <a:t>Phishing</a:t>
            </a:r>
            <a:endParaRPr lang="en-US" dirty="0"/>
          </a:p>
        </p:txBody>
      </p:sp>
      <p:sp>
        <p:nvSpPr>
          <p:cNvPr id="116738" name="Rectangle 2"/>
          <p:cNvSpPr>
            <a:spLocks noGrp="1" noChangeArrowheads="1"/>
          </p:cNvSpPr>
          <p:nvPr>
            <p:ph idx="1"/>
          </p:nvPr>
        </p:nvSpPr>
        <p:spPr>
          <a:xfrm>
            <a:off x="457200" y="1600199"/>
            <a:ext cx="8229600" cy="4572000"/>
          </a:xfrm>
        </p:spPr>
        <p:txBody>
          <a:bodyPr lIns="50800" tIns="50800" rIns="50800" bIns="50800"/>
          <a:lstStyle/>
          <a:p>
            <a:pPr>
              <a:buClr>
                <a:srgbClr val="000000"/>
              </a:buClr>
            </a:pPr>
            <a:r>
              <a:rPr lang="en-US" sz="2400" dirty="0"/>
              <a:t>Phishing refers to an attack that uses email or a messaging service (like those on social media sites) that tricks or fools you into taking an action, such as clicking on a link or opening an attachment. </a:t>
            </a:r>
            <a:endParaRPr lang="en-US" sz="2400" dirty="0" smtClean="0"/>
          </a:p>
          <a:p>
            <a:pPr>
              <a:buClr>
                <a:srgbClr val="000000"/>
              </a:buClr>
            </a:pPr>
            <a:endParaRPr lang="en-US" sz="2400" dirty="0" smtClean="0"/>
          </a:p>
          <a:p>
            <a:pPr>
              <a:spcBef>
                <a:spcPts val="700"/>
              </a:spcBef>
              <a:buClr>
                <a:srgbClr val="000000"/>
              </a:buClr>
            </a:pPr>
            <a:r>
              <a:rPr lang="en-US" sz="2400" dirty="0" smtClean="0"/>
              <a:t>Phishing </a:t>
            </a:r>
            <a:r>
              <a:rPr lang="en-US" sz="2400" dirty="0"/>
              <a:t>often involves a combination of solid marketing and effective social </a:t>
            </a:r>
            <a:r>
              <a:rPr lang="en-US" sz="2400" dirty="0" smtClean="0"/>
              <a:t>engineering</a:t>
            </a:r>
          </a:p>
          <a:p>
            <a:pPr>
              <a:spcBef>
                <a:spcPts val="700"/>
              </a:spcBef>
              <a:buClr>
                <a:srgbClr val="000000"/>
              </a:buClr>
            </a:pPr>
            <a:endParaRPr lang="en-US" sz="2400" dirty="0"/>
          </a:p>
          <a:p>
            <a:pPr>
              <a:spcBef>
                <a:spcPts val="700"/>
              </a:spcBef>
              <a:buClr>
                <a:srgbClr val="000000"/>
              </a:buClr>
            </a:pPr>
            <a:r>
              <a:rPr lang="en-US" sz="2400" dirty="0"/>
              <a:t>Spear-Phishing is a specifically targeted form of </a:t>
            </a:r>
            <a:r>
              <a:rPr lang="en-US" sz="2400" dirty="0" smtClean="0"/>
              <a:t>phishing</a:t>
            </a:r>
          </a:p>
          <a:p>
            <a:pPr lvl="1">
              <a:spcBef>
                <a:spcPts val="700"/>
              </a:spcBef>
              <a:buClr>
                <a:srgbClr val="000000"/>
              </a:buClr>
            </a:pPr>
            <a:r>
              <a:rPr lang="en-US" sz="2000" dirty="0" smtClean="0"/>
              <a:t>Whaling</a:t>
            </a:r>
          </a:p>
          <a:p>
            <a:pPr lvl="1">
              <a:spcBef>
                <a:spcPts val="700"/>
              </a:spcBef>
              <a:buClr>
                <a:srgbClr val="000000"/>
              </a:buClr>
            </a:pPr>
            <a:r>
              <a:rPr lang="en-US" sz="2000" dirty="0" smtClean="0"/>
              <a:t>CEO Fraud</a:t>
            </a:r>
            <a:endParaRPr lang="en-US" sz="2000"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29</a:t>
            </a:fld>
            <a:endParaRPr lang="en-US" dirty="0"/>
          </a:p>
        </p:txBody>
      </p:sp>
    </p:spTree>
    <p:extLst>
      <p:ext uri="{BB962C8B-B14F-4D97-AF65-F5344CB8AC3E}">
        <p14:creationId xmlns:p14="http://schemas.microsoft.com/office/powerpoint/2010/main" val="410077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 Fraud</a:t>
            </a:r>
            <a:endParaRPr lang="en-US" dirty="0"/>
          </a:p>
        </p:txBody>
      </p:sp>
      <p:sp>
        <p:nvSpPr>
          <p:cNvPr id="3" name="Content Placeholder 2"/>
          <p:cNvSpPr>
            <a:spLocks noGrp="1"/>
          </p:cNvSpPr>
          <p:nvPr>
            <p:ph idx="1"/>
          </p:nvPr>
        </p:nvSpPr>
        <p:spPr>
          <a:xfrm>
            <a:off x="457200" y="1600201"/>
            <a:ext cx="8229600" cy="1143000"/>
          </a:xfrm>
        </p:spPr>
        <p:txBody>
          <a:bodyPr/>
          <a:lstStyle/>
          <a:p>
            <a:pPr marL="0" indent="0">
              <a:buNone/>
            </a:pPr>
            <a:r>
              <a:rPr lang="en-US" sz="2400" dirty="0" smtClean="0"/>
              <a:t>What is wire fraud as defined by the Financial Crimes Enforcement Network (</a:t>
            </a:r>
            <a:r>
              <a:rPr lang="en-US" sz="2400" dirty="0" err="1" smtClean="0"/>
              <a:t>FinCEN</a:t>
            </a:r>
            <a:r>
              <a:rPr lang="en-US" sz="2400" dirty="0" smtClean="0"/>
              <a:t>)?</a:t>
            </a:r>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3</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2840477"/>
            <a:ext cx="3881252" cy="3179323"/>
          </a:xfrm>
          <a:prstGeom prst="rect">
            <a:avLst/>
          </a:prstGeom>
        </p:spPr>
      </p:pic>
    </p:spTree>
    <p:extLst>
      <p:ext uri="{BB962C8B-B14F-4D97-AF65-F5344CB8AC3E}">
        <p14:creationId xmlns:p14="http://schemas.microsoft.com/office/powerpoint/2010/main" val="1350772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lstStyle/>
          <a:p>
            <a:r>
              <a:rPr lang="en-US" dirty="0" smtClean="0"/>
              <a:t>Phishing</a:t>
            </a:r>
            <a:endParaRPr lang="en-US" dirty="0"/>
          </a:p>
        </p:txBody>
      </p:sp>
      <p:sp>
        <p:nvSpPr>
          <p:cNvPr id="3" name="Content Placeholder 2"/>
          <p:cNvSpPr>
            <a:spLocks noGrp="1"/>
          </p:cNvSpPr>
          <p:nvPr>
            <p:ph idx="1"/>
          </p:nvPr>
        </p:nvSpPr>
        <p:spPr/>
        <p:txBody>
          <a:bodyPr/>
          <a:lstStyle/>
          <a:p>
            <a:pPr marL="0" indent="0">
              <a:buNone/>
            </a:pPr>
            <a:r>
              <a:rPr lang="en-US" sz="2800" dirty="0" smtClean="0"/>
              <a:t>The New Path into the Company</a:t>
            </a:r>
            <a:endParaRPr lang="en-US" sz="2800" dirty="0"/>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30</a:t>
            </a:fld>
            <a:endParaRPr lang="en-US" dirty="0"/>
          </a:p>
        </p:txBody>
      </p:sp>
      <p:pic>
        <p:nvPicPr>
          <p:cNvPr id="6" name="Picture 2" descr="The New Path Into the Company.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3127" y="2133600"/>
            <a:ext cx="5477273" cy="37944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090531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Grp="1" noChangeArrowheads="1"/>
          </p:cNvSpPr>
          <p:nvPr>
            <p:ph type="title"/>
          </p:nvPr>
        </p:nvSpPr>
        <p:spPr/>
        <p:txBody>
          <a:bodyPr lIns="0" tIns="0" rIns="0" bIns="0"/>
          <a:lstStyle/>
          <a:p>
            <a:pPr defTabSz="914400"/>
            <a:r>
              <a:rPr lang="en-US" sz="4400" dirty="0" smtClean="0">
                <a:solidFill>
                  <a:srgbClr val="FFFFFF"/>
                </a:solidFill>
              </a:rPr>
              <a:t>Phishing</a:t>
            </a:r>
            <a:endParaRPr lang="en-US" dirty="0"/>
          </a:p>
        </p:txBody>
      </p:sp>
      <p:sp>
        <p:nvSpPr>
          <p:cNvPr id="118786" name="Rectangle 2"/>
          <p:cNvSpPr>
            <a:spLocks noGrp="1" noChangeArrowheads="1"/>
          </p:cNvSpPr>
          <p:nvPr>
            <p:ph idx="1"/>
          </p:nvPr>
        </p:nvSpPr>
        <p:spPr>
          <a:xfrm>
            <a:off x="457200" y="1600199"/>
            <a:ext cx="8229600" cy="4572000"/>
          </a:xfrm>
        </p:spPr>
        <p:txBody>
          <a:bodyPr lIns="50800" tIns="50800" rIns="50800" bIns="50800"/>
          <a:lstStyle/>
          <a:p>
            <a:pPr marL="534988" indent="-534988" defTabSz="914400">
              <a:buClr>
                <a:srgbClr val="000000"/>
              </a:buClr>
              <a:buFont typeface="Helvetica" charset="0"/>
              <a:buChar char="•"/>
            </a:pPr>
            <a:r>
              <a:rPr lang="en-US" sz="2800" dirty="0"/>
              <a:t>Generic greeting</a:t>
            </a:r>
            <a:endParaRPr lang="en-US" sz="2800" dirty="0">
              <a:cs typeface="Arial" charset="0"/>
              <a:sym typeface="Arial" charset="0"/>
            </a:endParaRPr>
          </a:p>
          <a:p>
            <a:pPr marL="534988" indent="-534988" defTabSz="914400">
              <a:spcBef>
                <a:spcPts val="700"/>
              </a:spcBef>
              <a:buClr>
                <a:srgbClr val="000000"/>
              </a:buClr>
              <a:buFont typeface="Helvetica" charset="0"/>
              <a:buChar char="•"/>
            </a:pPr>
            <a:r>
              <a:rPr lang="en-US" sz="2800" dirty="0"/>
              <a:t>Forged link</a:t>
            </a:r>
            <a:endParaRPr lang="en-US" sz="2800" dirty="0">
              <a:cs typeface="Arial" charset="0"/>
              <a:sym typeface="Arial" charset="0"/>
            </a:endParaRPr>
          </a:p>
          <a:p>
            <a:pPr marL="534988" indent="-534988" defTabSz="914400">
              <a:spcBef>
                <a:spcPts val="700"/>
              </a:spcBef>
              <a:buClr>
                <a:srgbClr val="000000"/>
              </a:buClr>
              <a:buFont typeface="Helvetica" charset="0"/>
              <a:buChar char="•"/>
            </a:pPr>
            <a:r>
              <a:rPr lang="en-US" sz="2800" dirty="0"/>
              <a:t>Requests personal information or includes an attachment to view</a:t>
            </a:r>
            <a:endParaRPr lang="en-US" sz="2800" dirty="0">
              <a:cs typeface="Arial" charset="0"/>
              <a:sym typeface="Arial" charset="0"/>
            </a:endParaRPr>
          </a:p>
          <a:p>
            <a:pPr marL="534988" indent="-534988" defTabSz="914400">
              <a:spcBef>
                <a:spcPts val="700"/>
              </a:spcBef>
              <a:buClr>
                <a:srgbClr val="000000"/>
              </a:buClr>
              <a:buFont typeface="Helvetica" charset="0"/>
              <a:buChar char="•"/>
            </a:pPr>
            <a:r>
              <a:rPr lang="en-US" sz="2800" dirty="0"/>
              <a:t>Sense of urgency</a:t>
            </a:r>
            <a:endParaRPr lang="en-US" sz="2800" dirty="0">
              <a:cs typeface="Arial" charset="0"/>
              <a:sym typeface="Arial" charset="0"/>
            </a:endParaRPr>
          </a:p>
          <a:p>
            <a:pPr marL="534988" indent="-534988" defTabSz="914400">
              <a:spcBef>
                <a:spcPts val="700"/>
              </a:spcBef>
              <a:buClr>
                <a:srgbClr val="000000"/>
              </a:buClr>
              <a:buFont typeface="Helvetica" charset="0"/>
              <a:buChar char="•"/>
            </a:pPr>
            <a:r>
              <a:rPr lang="en-US" sz="2800" dirty="0" smtClean="0"/>
              <a:t>Bad </a:t>
            </a:r>
            <a:r>
              <a:rPr lang="en-US" sz="2800" dirty="0"/>
              <a:t>grammar</a:t>
            </a:r>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31</a:t>
            </a:fld>
            <a:endParaRPr lang="en-US" dirty="0"/>
          </a:p>
        </p:txBody>
      </p:sp>
    </p:spTree>
    <p:extLst>
      <p:ext uri="{BB962C8B-B14F-4D97-AF65-F5344CB8AC3E}">
        <p14:creationId xmlns:p14="http://schemas.microsoft.com/office/powerpoint/2010/main" val="3998355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Grp="1" noChangeArrowheads="1"/>
          </p:cNvSpPr>
          <p:nvPr>
            <p:ph type="title"/>
          </p:nvPr>
        </p:nvSpPr>
        <p:spPr/>
        <p:txBody>
          <a:bodyPr lIns="0" tIns="0" rIns="0" bIns="0"/>
          <a:lstStyle/>
          <a:p>
            <a:pPr defTabSz="914400"/>
            <a:r>
              <a:rPr lang="en-US" sz="4400" dirty="0">
                <a:solidFill>
                  <a:srgbClr val="FFFFFF"/>
                </a:solidFill>
              </a:rPr>
              <a:t>Phishing</a:t>
            </a:r>
            <a:endParaRPr lang="en-US"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32</a:t>
            </a:fld>
            <a:endParaRPr lang="en-US" dirty="0"/>
          </a:p>
        </p:txBody>
      </p:sp>
      <p:pic>
        <p:nvPicPr>
          <p:cNvPr id="121859" name="Picture 3" descr="E-mail Exceeded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49287"/>
            <a:ext cx="5943600" cy="4041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625350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
          <p:cNvSpPr>
            <a:spLocks noGrp="1" noChangeArrowheads="1"/>
          </p:cNvSpPr>
          <p:nvPr>
            <p:ph type="title"/>
          </p:nvPr>
        </p:nvSpPr>
        <p:spPr/>
        <p:txBody>
          <a:bodyPr lIns="0" tIns="0" rIns="0" bIns="0"/>
          <a:lstStyle/>
          <a:p>
            <a:pPr defTabSz="914400"/>
            <a:r>
              <a:rPr lang="en-US" sz="4400" dirty="0">
                <a:solidFill>
                  <a:srgbClr val="FFFFFF"/>
                </a:solidFill>
              </a:rPr>
              <a:t>Phishing</a:t>
            </a:r>
            <a:endParaRPr lang="en-US" dirty="0"/>
          </a:p>
        </p:txBody>
      </p:sp>
      <p:sp>
        <p:nvSpPr>
          <p:cNvPr id="122882" name="Rectangle 2"/>
          <p:cNvSpPr>
            <a:spLocks noGrp="1" noChangeArrowheads="1"/>
          </p:cNvSpPr>
          <p:nvPr>
            <p:ph idx="1"/>
          </p:nvPr>
        </p:nvSpPr>
        <p:spPr>
          <a:xfrm>
            <a:off x="457200" y="1600200"/>
            <a:ext cx="8229600" cy="4572000"/>
          </a:xfrm>
        </p:spPr>
        <p:txBody>
          <a:bodyPr lIns="50800" tIns="50800" rIns="50800" bIns="50800"/>
          <a:lstStyle/>
          <a:p>
            <a:pPr marL="0" indent="0" defTabSz="904875">
              <a:buClr>
                <a:srgbClr val="000000"/>
              </a:buClr>
              <a:buSzPct val="30000"/>
              <a:buNone/>
            </a:pPr>
            <a:r>
              <a:rPr lang="en-US" sz="2400" dirty="0"/>
              <a:t>"We suspect an unauthorized transaction on your account. To ensure that your account is not compromised, please click the link below and confirm your identity</a:t>
            </a:r>
            <a:r>
              <a:rPr lang="en-US" sz="2400" dirty="0" smtClean="0"/>
              <a:t>.“</a:t>
            </a:r>
          </a:p>
          <a:p>
            <a:pPr marL="0" indent="0" defTabSz="904875">
              <a:buClr>
                <a:srgbClr val="000000"/>
              </a:buClr>
              <a:buSzPct val="30000"/>
              <a:buNone/>
            </a:pPr>
            <a:endParaRPr lang="en-US" sz="2400" dirty="0" smtClean="0">
              <a:cs typeface="Arial" charset="0"/>
              <a:sym typeface="Arial" charset="0"/>
            </a:endParaRPr>
          </a:p>
          <a:p>
            <a:pPr marL="0" indent="0" defTabSz="904875">
              <a:spcBef>
                <a:spcPts val="1500"/>
              </a:spcBef>
              <a:buClr>
                <a:srgbClr val="000000"/>
              </a:buClr>
              <a:buSzPct val="30000"/>
              <a:buNone/>
            </a:pPr>
            <a:r>
              <a:rPr lang="en-US" sz="2400" dirty="0" smtClean="0"/>
              <a:t>"</a:t>
            </a:r>
            <a:r>
              <a:rPr lang="en-US" sz="2400" i="1" dirty="0" smtClean="0"/>
              <a:t>During our regular verification of accounts, we couldn't verify your information. Please click here to update and verify your information. Failure to act immediately…"</a:t>
            </a:r>
            <a:endParaRPr lang="en-US" sz="2400" i="1" dirty="0" smtClean="0">
              <a:cs typeface="Arial" charset="0"/>
              <a:sym typeface="Arial" charset="0"/>
            </a:endParaRPr>
          </a:p>
          <a:p>
            <a:pPr marL="0" indent="0" defTabSz="904875">
              <a:spcBef>
                <a:spcPts val="1500"/>
              </a:spcBef>
              <a:buClr>
                <a:srgbClr val="000000"/>
              </a:buClr>
              <a:buSzPct val="30000"/>
              <a:buNone/>
            </a:pPr>
            <a:endParaRPr lang="en-US" altLang="ja-JP" sz="2400" dirty="0" smtClean="0">
              <a:cs typeface="Arial" charset="0"/>
              <a:sym typeface="Arial" charset="0"/>
            </a:endParaRPr>
          </a:p>
          <a:p>
            <a:pPr marL="0" indent="0" defTabSz="904875">
              <a:spcBef>
                <a:spcPts val="1500"/>
              </a:spcBef>
              <a:buClr>
                <a:srgbClr val="000000"/>
              </a:buClr>
              <a:buSzPct val="30000"/>
              <a:buNone/>
            </a:pPr>
            <a:r>
              <a:rPr lang="ja-JP" altLang="en-US" sz="2400" dirty="0" smtClean="0">
                <a:cs typeface="Arial" charset="0"/>
                <a:sym typeface="Arial" charset="0"/>
              </a:rPr>
              <a:t>“</a:t>
            </a:r>
            <a:r>
              <a:rPr lang="en-US" sz="2400" dirty="0"/>
              <a:t>Our records indicate that your account was overcharged. You must call us within 7 days to receive your refund.</a:t>
            </a:r>
            <a:r>
              <a:rPr lang="ja-JP" altLang="en-US" sz="2400" dirty="0">
                <a:cs typeface="Arial" charset="0"/>
                <a:sym typeface="Arial" charset="0"/>
              </a:rPr>
              <a:t>”</a:t>
            </a:r>
            <a:endParaRPr lang="en-US" sz="2400"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33</a:t>
            </a:fld>
            <a:endParaRPr lang="en-US" dirty="0"/>
          </a:p>
        </p:txBody>
      </p:sp>
    </p:spTree>
    <p:extLst>
      <p:ext uri="{BB962C8B-B14F-4D97-AF65-F5344CB8AC3E}">
        <p14:creationId xmlns:p14="http://schemas.microsoft.com/office/powerpoint/2010/main" val="403486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
          <p:cNvSpPr>
            <a:spLocks noGrp="1" noChangeArrowheads="1"/>
          </p:cNvSpPr>
          <p:nvPr>
            <p:ph type="title"/>
          </p:nvPr>
        </p:nvSpPr>
        <p:spPr/>
        <p:txBody>
          <a:bodyPr lIns="0" tIns="0" rIns="0" bIns="0"/>
          <a:lstStyle/>
          <a:p>
            <a:pPr defTabSz="914400"/>
            <a:r>
              <a:rPr lang="en-US" sz="4400" dirty="0" err="1">
                <a:solidFill>
                  <a:srgbClr val="FFFFFF"/>
                </a:solidFill>
              </a:rPr>
              <a:t>SMSishing</a:t>
            </a:r>
            <a:endParaRPr lang="en-US" dirty="0"/>
          </a:p>
        </p:txBody>
      </p:sp>
      <p:sp>
        <p:nvSpPr>
          <p:cNvPr id="123906" name="Rectangle 2"/>
          <p:cNvSpPr>
            <a:spLocks noGrp="1" noChangeArrowheads="1"/>
          </p:cNvSpPr>
          <p:nvPr>
            <p:ph idx="1"/>
          </p:nvPr>
        </p:nvSpPr>
        <p:spPr>
          <a:xfrm>
            <a:off x="457199" y="1600200"/>
            <a:ext cx="8229600" cy="4572000"/>
          </a:xfrm>
        </p:spPr>
        <p:txBody>
          <a:bodyPr lIns="50800" tIns="50800" rIns="50800" bIns="50800"/>
          <a:lstStyle/>
          <a:p>
            <a:pPr marL="0" indent="0" defTabSz="914400">
              <a:buClr>
                <a:srgbClr val="000000"/>
              </a:buClr>
              <a:buSzPct val="30000"/>
              <a:buNone/>
            </a:pPr>
            <a:r>
              <a:rPr lang="en-US" sz="2500" dirty="0"/>
              <a:t>Same problem - different device</a:t>
            </a:r>
            <a:endParaRPr lang="en-US"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34</a:t>
            </a:fld>
            <a:endParaRPr lang="en-US" dirty="0"/>
          </a:p>
        </p:txBody>
      </p:sp>
      <p:pic>
        <p:nvPicPr>
          <p:cNvPr id="123907" name="Picture 3" descr="image2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4294" y="2514600"/>
            <a:ext cx="4800600" cy="2676184"/>
          </a:xfrm>
          <a:prstGeom prst="rect">
            <a:avLst/>
          </a:prstGeom>
          <a:noFill/>
          <a:ln>
            <a:noFill/>
          </a:ln>
          <a:effectLst>
            <a:outerShdw blurRad="292100" dist="139700" dir="2700000" algn="ctr"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extLst>
      <p:ext uri="{BB962C8B-B14F-4D97-AF65-F5344CB8AC3E}">
        <p14:creationId xmlns:p14="http://schemas.microsoft.com/office/powerpoint/2010/main" val="1307726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35</a:t>
            </a:fld>
            <a:endParaRPr lang="en-US" dirty="0"/>
          </a:p>
        </p:txBody>
      </p:sp>
      <p:pic>
        <p:nvPicPr>
          <p:cNvPr id="6" name="Picture 5"/>
          <p:cNvPicPr/>
          <p:nvPr/>
        </p:nvPicPr>
        <p:blipFill>
          <a:blip r:embed="rId2"/>
          <a:stretch>
            <a:fillRect/>
          </a:stretch>
        </p:blipFill>
        <p:spPr>
          <a:xfrm>
            <a:off x="1981200" y="1828800"/>
            <a:ext cx="5105400" cy="3238183"/>
          </a:xfrm>
          <a:prstGeom prst="rect">
            <a:avLst/>
          </a:prstGeom>
        </p:spPr>
      </p:pic>
    </p:spTree>
    <p:extLst>
      <p:ext uri="{BB962C8B-B14F-4D97-AF65-F5344CB8AC3E}">
        <p14:creationId xmlns:p14="http://schemas.microsoft.com/office/powerpoint/2010/main" val="3824758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idx="1"/>
          </p:nvPr>
        </p:nvSpPr>
        <p:spPr/>
        <p:txBody>
          <a:bodyPr/>
          <a:lstStyle/>
          <a:p>
            <a:pPr lvl="0">
              <a:buClr>
                <a:srgbClr val="000000"/>
              </a:buClr>
            </a:pPr>
            <a:r>
              <a:rPr lang="en-US" sz="2400" dirty="0"/>
              <a:t>Cyber attackers can analyze your posts and use them to gain access to your or your organization’s information</a:t>
            </a:r>
            <a:r>
              <a:rPr lang="en-US" sz="2400" dirty="0" smtClean="0"/>
              <a:t>.</a:t>
            </a:r>
          </a:p>
          <a:p>
            <a:pPr marL="0" lvl="0" indent="0">
              <a:buClr>
                <a:srgbClr val="000000"/>
              </a:buClr>
              <a:buNone/>
            </a:pPr>
            <a:r>
              <a:rPr lang="en-US" sz="2400" dirty="0" smtClean="0"/>
              <a:t> </a:t>
            </a:r>
          </a:p>
          <a:p>
            <a:pPr lvl="0">
              <a:buClr>
                <a:srgbClr val="000000"/>
              </a:buClr>
            </a:pPr>
            <a:r>
              <a:rPr lang="en-US" sz="2400" dirty="0" smtClean="0"/>
              <a:t>For </a:t>
            </a:r>
            <a:r>
              <a:rPr lang="en-US" sz="2400" dirty="0"/>
              <a:t>example, they can use information you share </a:t>
            </a:r>
            <a:endParaRPr lang="en-US" sz="2400" dirty="0" smtClean="0"/>
          </a:p>
          <a:p>
            <a:pPr lvl="1">
              <a:buClr>
                <a:srgbClr val="000000"/>
              </a:buClr>
            </a:pPr>
            <a:r>
              <a:rPr lang="en-US" sz="2000" dirty="0"/>
              <a:t>G</a:t>
            </a:r>
            <a:r>
              <a:rPr lang="en-US" sz="2000" dirty="0" smtClean="0"/>
              <a:t>uess </a:t>
            </a:r>
            <a:r>
              <a:rPr lang="en-US" sz="2000" dirty="0"/>
              <a:t>the answers to the secret questions that reset your online </a:t>
            </a:r>
            <a:r>
              <a:rPr lang="en-US" sz="2000" dirty="0" smtClean="0"/>
              <a:t>passwords</a:t>
            </a:r>
          </a:p>
          <a:p>
            <a:pPr lvl="1">
              <a:buClr>
                <a:srgbClr val="000000"/>
              </a:buClr>
            </a:pPr>
            <a:r>
              <a:rPr lang="en-US" sz="2000" dirty="0" smtClean="0"/>
              <a:t>Create </a:t>
            </a:r>
            <a:r>
              <a:rPr lang="en-US" sz="2000" dirty="0"/>
              <a:t>targeted email attacks against you (called spearfishing) or call someone in your organization pretending to be </a:t>
            </a:r>
            <a:r>
              <a:rPr lang="en-US" sz="2000" dirty="0" smtClean="0"/>
              <a:t>you</a:t>
            </a:r>
          </a:p>
          <a:p>
            <a:pPr lvl="1">
              <a:buClr>
                <a:srgbClr val="000000"/>
              </a:buClr>
            </a:pPr>
            <a:r>
              <a:rPr lang="en-US" sz="2000" dirty="0" smtClean="0"/>
              <a:t>In </a:t>
            </a:r>
            <a:r>
              <a:rPr lang="en-US" sz="2000" dirty="0"/>
              <a:t>addition, these attacks can spill into the physical world, such as identifying where you work or </a:t>
            </a:r>
            <a:r>
              <a:rPr lang="en-US" sz="2000" dirty="0" smtClean="0"/>
              <a:t>live</a:t>
            </a:r>
            <a:endParaRPr lang="en-US" sz="2000" dirty="0"/>
          </a:p>
          <a:p>
            <a:endParaRPr lang="en-US" dirty="0"/>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36</a:t>
            </a:fld>
            <a:endParaRPr lang="en-US" dirty="0"/>
          </a:p>
        </p:txBody>
      </p:sp>
    </p:spTree>
    <p:extLst>
      <p:ext uri="{BB962C8B-B14F-4D97-AF65-F5344CB8AC3E}">
        <p14:creationId xmlns:p14="http://schemas.microsoft.com/office/powerpoint/2010/main" val="29669018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4700" dirty="0"/>
              <a:t>What </a:t>
            </a:r>
            <a:r>
              <a:rPr lang="en-US" sz="4700" dirty="0" smtClean="0"/>
              <a:t>You</a:t>
            </a:r>
            <a:r>
              <a:rPr lang="en-US" sz="4700" dirty="0"/>
              <a:t> Can</a:t>
            </a:r>
            <a:r>
              <a:rPr lang="en-US" sz="4700" dirty="0" smtClean="0"/>
              <a:t> Do</a:t>
            </a:r>
            <a:r>
              <a:rPr lang="en-US" sz="4900" dirty="0" smtClean="0"/>
              <a:t> </a:t>
            </a:r>
            <a:br>
              <a:rPr lang="en-US" sz="4900" dirty="0" smtClean="0"/>
            </a:br>
            <a:r>
              <a:rPr lang="en-US" sz="3600" dirty="0" smtClean="0"/>
              <a:t>Social </a:t>
            </a:r>
            <a:r>
              <a:rPr lang="en-US" sz="3600" dirty="0"/>
              <a:t>Media</a:t>
            </a:r>
          </a:p>
        </p:txBody>
      </p:sp>
      <p:sp>
        <p:nvSpPr>
          <p:cNvPr id="3" name="Content Placeholder 2"/>
          <p:cNvSpPr>
            <a:spLocks noGrp="1"/>
          </p:cNvSpPr>
          <p:nvPr>
            <p:ph idx="1"/>
          </p:nvPr>
        </p:nvSpPr>
        <p:spPr/>
        <p:txBody>
          <a:bodyPr/>
          <a:lstStyle/>
          <a:p>
            <a:r>
              <a:rPr lang="en-US" sz="2400" dirty="0">
                <a:solidFill>
                  <a:schemeClr val="tx2">
                    <a:lumMod val="50000"/>
                  </a:schemeClr>
                </a:solidFill>
              </a:rPr>
              <a:t>Keep your business and personal life separate</a:t>
            </a:r>
          </a:p>
          <a:p>
            <a:r>
              <a:rPr lang="en-US" sz="2400" dirty="0">
                <a:solidFill>
                  <a:schemeClr val="tx2">
                    <a:lumMod val="50000"/>
                  </a:schemeClr>
                </a:solidFill>
              </a:rPr>
              <a:t>Do not accept invitation from people you don’t know</a:t>
            </a:r>
          </a:p>
          <a:p>
            <a:r>
              <a:rPr lang="en-US" sz="2400" dirty="0">
                <a:solidFill>
                  <a:schemeClr val="tx2">
                    <a:lumMod val="50000"/>
                  </a:schemeClr>
                </a:solidFill>
              </a:rPr>
              <a:t>Do not click on any URL links</a:t>
            </a:r>
          </a:p>
          <a:p>
            <a:r>
              <a:rPr lang="en-US" sz="2400" dirty="0">
                <a:solidFill>
                  <a:schemeClr val="tx2">
                    <a:lumMod val="50000"/>
                  </a:schemeClr>
                </a:solidFill>
              </a:rPr>
              <a:t>Be aware of URL shorteners</a:t>
            </a:r>
          </a:p>
          <a:p>
            <a:r>
              <a:rPr lang="en-US" sz="2400" dirty="0">
                <a:solidFill>
                  <a:schemeClr val="tx2">
                    <a:lumMod val="50000"/>
                  </a:schemeClr>
                </a:solidFill>
              </a:rPr>
              <a:t>Do not download attachments</a:t>
            </a:r>
          </a:p>
          <a:p>
            <a:endParaRPr lang="en-US" sz="2800" dirty="0">
              <a:solidFill>
                <a:schemeClr val="tx2">
                  <a:lumMod val="50000"/>
                </a:schemeClr>
              </a:solidFill>
            </a:endParaRPr>
          </a:p>
          <a:p>
            <a:endParaRPr lang="en-US" dirty="0"/>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37</a:t>
            </a:fld>
            <a:endParaRPr lang="en-US" dirty="0"/>
          </a:p>
        </p:txBody>
      </p:sp>
      <p:pic>
        <p:nvPicPr>
          <p:cNvPr id="5" name="Picture 2" descr="http://www.freeiconspng.com/uploads/etf-e-tourism-east-africa-conference--etf-26.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5600" y="3962400"/>
            <a:ext cx="2979247"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9362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eaLnBrk="1" fontAlgn="auto" hangingPunct="1">
              <a:spcBef>
                <a:spcPts val="0"/>
              </a:spcBef>
              <a:spcAft>
                <a:spcPts val="0"/>
              </a:spcAft>
              <a:buNone/>
              <a:defRPr/>
            </a:pPr>
            <a:r>
              <a:rPr lang="en-US" sz="2800" dirty="0"/>
              <a:t>Protect your social media accounts and online activities:</a:t>
            </a:r>
          </a:p>
          <a:p>
            <a:pPr lvl="0"/>
            <a:r>
              <a:rPr lang="en-US" sz="2400" dirty="0" smtClean="0"/>
              <a:t>Limit your posts</a:t>
            </a:r>
          </a:p>
          <a:p>
            <a:pPr lvl="0"/>
            <a:r>
              <a:rPr lang="en-US" sz="2400" dirty="0" smtClean="0"/>
              <a:t>Login controls</a:t>
            </a:r>
          </a:p>
          <a:p>
            <a:pPr lvl="0"/>
            <a:r>
              <a:rPr lang="en-US" sz="2400" dirty="0" smtClean="0"/>
              <a:t>Privacy Settings</a:t>
            </a:r>
          </a:p>
          <a:p>
            <a:pPr lvl="0"/>
            <a:r>
              <a:rPr lang="en-US" sz="2400" dirty="0" smtClean="0"/>
              <a:t>Encryption</a:t>
            </a:r>
            <a:r>
              <a:rPr lang="en-US" sz="2400" dirty="0"/>
              <a:t>:  </a:t>
            </a:r>
          </a:p>
          <a:p>
            <a:pPr lvl="0"/>
            <a:r>
              <a:rPr lang="en-US" sz="2400" dirty="0" smtClean="0"/>
              <a:t>Email</a:t>
            </a:r>
            <a:endParaRPr lang="en-US" sz="2400" dirty="0"/>
          </a:p>
          <a:p>
            <a:pPr lvl="0"/>
            <a:r>
              <a:rPr lang="en-US" sz="2400" dirty="0"/>
              <a:t>Malicious </a:t>
            </a:r>
            <a:r>
              <a:rPr lang="en-US" sz="2400" dirty="0" smtClean="0"/>
              <a:t>Links/Scams</a:t>
            </a:r>
          </a:p>
          <a:p>
            <a:pPr lvl="0"/>
            <a:r>
              <a:rPr lang="en-US" sz="2400" dirty="0" smtClean="0"/>
              <a:t>Mobile Apps</a:t>
            </a:r>
            <a:endParaRPr lang="en-US" sz="2400" dirty="0"/>
          </a:p>
          <a:p>
            <a:endParaRPr lang="en-US" sz="2400" dirty="0"/>
          </a:p>
          <a:p>
            <a:pPr marL="0" indent="0">
              <a:buNone/>
            </a:pPr>
            <a:endParaRPr lang="en-US" sz="2400" dirty="0"/>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38</a:t>
            </a:fld>
            <a:endParaRPr lang="en-US" dirty="0"/>
          </a:p>
        </p:txBody>
      </p:sp>
      <p:sp>
        <p:nvSpPr>
          <p:cNvPr id="7" name="Title 1"/>
          <p:cNvSpPr>
            <a:spLocks noGrp="1"/>
          </p:cNvSpPr>
          <p:nvPr>
            <p:ph type="title"/>
          </p:nvPr>
        </p:nvSpPr>
        <p:spPr>
          <a:xfrm>
            <a:off x="457200" y="76200"/>
            <a:ext cx="8229600" cy="1143000"/>
          </a:xfrm>
        </p:spPr>
        <p:txBody>
          <a:bodyPr>
            <a:normAutofit fontScale="90000"/>
          </a:bodyPr>
          <a:lstStyle/>
          <a:p>
            <a:r>
              <a:rPr lang="en-US" sz="4700" dirty="0"/>
              <a:t>What </a:t>
            </a:r>
            <a:r>
              <a:rPr lang="en-US" sz="4700" dirty="0" smtClean="0"/>
              <a:t>You</a:t>
            </a:r>
            <a:r>
              <a:rPr lang="en-US" sz="4700" dirty="0"/>
              <a:t> Can</a:t>
            </a:r>
            <a:r>
              <a:rPr lang="en-US" sz="4700" dirty="0" smtClean="0"/>
              <a:t> Do</a:t>
            </a:r>
            <a:r>
              <a:rPr lang="en-US" sz="4900" dirty="0" smtClean="0"/>
              <a:t> </a:t>
            </a:r>
            <a:br>
              <a:rPr lang="en-US" sz="4900" dirty="0" smtClean="0"/>
            </a:br>
            <a:r>
              <a:rPr lang="en-US" sz="3600" dirty="0" smtClean="0"/>
              <a:t>Social </a:t>
            </a:r>
            <a:r>
              <a:rPr lang="en-US" sz="3600" dirty="0"/>
              <a:t>Media</a:t>
            </a:r>
          </a:p>
        </p:txBody>
      </p:sp>
    </p:spTree>
    <p:extLst>
      <p:ext uri="{BB962C8B-B14F-4D97-AF65-F5344CB8AC3E}">
        <p14:creationId xmlns:p14="http://schemas.microsoft.com/office/powerpoint/2010/main" val="4666323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 / Viruses</a:t>
            </a:r>
            <a:endParaRPr lang="en-US" dirty="0"/>
          </a:p>
        </p:txBody>
      </p:sp>
      <p:sp>
        <p:nvSpPr>
          <p:cNvPr id="3" name="Content Placeholder 2"/>
          <p:cNvSpPr>
            <a:spLocks noGrp="1"/>
          </p:cNvSpPr>
          <p:nvPr>
            <p:ph idx="1"/>
          </p:nvPr>
        </p:nvSpPr>
        <p:spPr/>
        <p:txBody>
          <a:bodyPr/>
          <a:lstStyle/>
          <a:p>
            <a:r>
              <a:rPr lang="en-US" sz="2400" dirty="0"/>
              <a:t>Simply put, malware is software -- a computer program -- used to used to perform malicious </a:t>
            </a:r>
            <a:r>
              <a:rPr lang="en-US" sz="2400" dirty="0" smtClean="0"/>
              <a:t>actions</a:t>
            </a:r>
          </a:p>
          <a:p>
            <a:endParaRPr lang="en-US" sz="2400" dirty="0" smtClean="0"/>
          </a:p>
          <a:p>
            <a:r>
              <a:rPr lang="en-US" sz="2400" dirty="0"/>
              <a:t>Goal is to make money from your infected computer or device, perhaps by selling the data they’ve stolen from you, sending spam emails, launching denial of service attacks, or performing extortion.</a:t>
            </a:r>
          </a:p>
          <a:p>
            <a:pPr lvl="1"/>
            <a:endParaRPr lang="en-US" dirty="0" smtClean="0"/>
          </a:p>
          <a:p>
            <a:pPr lvl="1"/>
            <a:endParaRPr lang="en-US" sz="2400" dirty="0"/>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39</a:t>
            </a:fld>
            <a:endParaRPr lang="en-US" dirty="0"/>
          </a:p>
        </p:txBody>
      </p:sp>
      <p:pic>
        <p:nvPicPr>
          <p:cNvPr id="5" name="Picture 4"/>
          <p:cNvPicPr/>
          <p:nvPr/>
        </p:nvPicPr>
        <p:blipFill>
          <a:blip r:embed="rId2"/>
          <a:stretch>
            <a:fillRect/>
          </a:stretch>
        </p:blipFill>
        <p:spPr>
          <a:xfrm>
            <a:off x="2819400" y="4495800"/>
            <a:ext cx="3200400" cy="1752600"/>
          </a:xfrm>
          <a:prstGeom prst="rect">
            <a:avLst/>
          </a:prstGeom>
        </p:spPr>
      </p:pic>
    </p:spTree>
    <p:extLst>
      <p:ext uri="{BB962C8B-B14F-4D97-AF65-F5344CB8AC3E}">
        <p14:creationId xmlns:p14="http://schemas.microsoft.com/office/powerpoint/2010/main" val="171742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Types of Wire Fraud</a:t>
            </a:r>
            <a:endParaRPr lang="en-US" dirty="0"/>
          </a:p>
        </p:txBody>
      </p:sp>
      <p:sp>
        <p:nvSpPr>
          <p:cNvPr id="3" name="Content Placeholder 2"/>
          <p:cNvSpPr>
            <a:spLocks noGrp="1"/>
          </p:cNvSpPr>
          <p:nvPr>
            <p:ph idx="1"/>
          </p:nvPr>
        </p:nvSpPr>
        <p:spPr/>
        <p:txBody>
          <a:bodyPr/>
          <a:lstStyle/>
          <a:p>
            <a:r>
              <a:rPr lang="en-US" sz="2400" dirty="0" smtClean="0"/>
              <a:t>Business E-Mail Compromise, or (BEC) targets financial institutions and their customers</a:t>
            </a:r>
          </a:p>
          <a:p>
            <a:pPr marL="0" indent="0">
              <a:buNone/>
            </a:pPr>
            <a:endParaRPr lang="en-US" sz="2400" dirty="0" smtClean="0"/>
          </a:p>
          <a:p>
            <a:r>
              <a:rPr lang="en-US" sz="2400" dirty="0" smtClean="0"/>
              <a:t>E-Mail Account Compromise, or (EAC) targets a victim’s personal account</a:t>
            </a:r>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4</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4006405"/>
            <a:ext cx="2895600" cy="1930062"/>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21424"/>
          <a:stretch/>
        </p:blipFill>
        <p:spPr>
          <a:xfrm>
            <a:off x="1447800" y="4006405"/>
            <a:ext cx="2895600" cy="1937195"/>
          </a:xfrm>
          <a:prstGeom prst="rect">
            <a:avLst/>
          </a:prstGeom>
        </p:spPr>
      </p:pic>
    </p:spTree>
    <p:extLst>
      <p:ext uri="{BB962C8B-B14F-4D97-AF65-F5344CB8AC3E}">
        <p14:creationId xmlns:p14="http://schemas.microsoft.com/office/powerpoint/2010/main" val="11042105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 Viruses</a:t>
            </a:r>
          </a:p>
        </p:txBody>
      </p:sp>
      <p:sp>
        <p:nvSpPr>
          <p:cNvPr id="3" name="Content Placeholder 2"/>
          <p:cNvSpPr>
            <a:spLocks noGrp="1"/>
          </p:cNvSpPr>
          <p:nvPr>
            <p:ph idx="1"/>
          </p:nvPr>
        </p:nvSpPr>
        <p:spPr/>
        <p:txBody>
          <a:bodyPr/>
          <a:lstStyle/>
          <a:p>
            <a:r>
              <a:rPr lang="en-US" sz="2400" dirty="0"/>
              <a:t>Types of programs used by criminals to infect computers and devices.</a:t>
            </a:r>
          </a:p>
          <a:p>
            <a:pPr lvl="1"/>
            <a:r>
              <a:rPr lang="en-US" sz="2400" dirty="0"/>
              <a:t>Virus</a:t>
            </a:r>
          </a:p>
          <a:p>
            <a:pPr lvl="1"/>
            <a:r>
              <a:rPr lang="en-US" sz="2400" dirty="0"/>
              <a:t>Trojan</a:t>
            </a:r>
          </a:p>
          <a:p>
            <a:pPr lvl="1"/>
            <a:r>
              <a:rPr lang="en-US" sz="2400" dirty="0"/>
              <a:t>Ransomware</a:t>
            </a:r>
          </a:p>
          <a:p>
            <a:pPr lvl="1"/>
            <a:r>
              <a:rPr lang="en-US" sz="2400" dirty="0"/>
              <a:t>Rootkit</a:t>
            </a:r>
            <a:r>
              <a:rPr lang="en-US" dirty="0"/>
              <a:t> </a:t>
            </a:r>
          </a:p>
          <a:p>
            <a:endParaRPr lang="en-US" sz="2400" dirty="0"/>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40</a:t>
            </a:fld>
            <a:endParaRPr lang="en-US" dirty="0"/>
          </a:p>
        </p:txBody>
      </p:sp>
    </p:spTree>
    <p:extLst>
      <p:ext uri="{BB962C8B-B14F-4D97-AF65-F5344CB8AC3E}">
        <p14:creationId xmlns:p14="http://schemas.microsoft.com/office/powerpoint/2010/main" val="3794186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Malware / Viruses</a:t>
            </a:r>
          </a:p>
        </p:txBody>
      </p:sp>
      <p:sp>
        <p:nvSpPr>
          <p:cNvPr id="3" name="Content Placeholder 2"/>
          <p:cNvSpPr>
            <a:spLocks noGrp="1"/>
          </p:cNvSpPr>
          <p:nvPr>
            <p:ph idx="1"/>
          </p:nvPr>
        </p:nvSpPr>
        <p:spPr/>
        <p:txBody>
          <a:bodyPr/>
          <a:lstStyle/>
          <a:p>
            <a:r>
              <a:rPr lang="en-US" sz="2400" dirty="0"/>
              <a:t>Ransomware is a special type of malware that is actively spreading across the Internet today, threatening to destroy victim’s documents and other files. </a:t>
            </a:r>
            <a:endParaRPr lang="en-US" sz="2400" dirty="0" smtClean="0"/>
          </a:p>
          <a:p>
            <a:pPr marL="0" indent="0">
              <a:buNone/>
            </a:pPr>
            <a:endParaRPr lang="en-US" sz="2400" dirty="0"/>
          </a:p>
          <a:p>
            <a:pPr lvl="1"/>
            <a:r>
              <a:rPr lang="en-US" sz="2000" dirty="0"/>
              <a:t>Encrypts certain files or your entire hard drive. </a:t>
            </a:r>
          </a:p>
          <a:p>
            <a:pPr lvl="1"/>
            <a:r>
              <a:rPr lang="en-US" sz="2000" dirty="0" smtClean="0"/>
              <a:t>The </a:t>
            </a:r>
            <a:r>
              <a:rPr lang="en-US" sz="2000" dirty="0"/>
              <a:t>most common method comes in via an infected attachment or link vis phishing e-mails</a:t>
            </a:r>
          </a:p>
          <a:p>
            <a:pPr lvl="1"/>
            <a:r>
              <a:rPr lang="en-US" sz="2000" dirty="0"/>
              <a:t>To pay or not to pay</a:t>
            </a:r>
            <a:r>
              <a:rPr lang="en-US" sz="2000" dirty="0" smtClean="0"/>
              <a:t>?</a:t>
            </a:r>
          </a:p>
          <a:p>
            <a:pPr lvl="1"/>
            <a:r>
              <a:rPr lang="en-US" sz="2000" dirty="0"/>
              <a:t>Perhaps the best way to recover from a ransomware infection and not pay a ransom is to recover your files from backups</a:t>
            </a:r>
            <a:r>
              <a:rPr lang="en-US" sz="2000" dirty="0" smtClean="0"/>
              <a:t>.</a:t>
            </a:r>
          </a:p>
          <a:p>
            <a:pPr lvl="1"/>
            <a:r>
              <a:rPr lang="en-US" sz="2000" dirty="0" smtClean="0"/>
              <a:t>DON’T CLICK LINKS!</a:t>
            </a:r>
            <a:endParaRPr lang="en-US" sz="2000" dirty="0"/>
          </a:p>
          <a:p>
            <a:pPr lvl="1"/>
            <a:endParaRPr lang="en-US" sz="2000" dirty="0"/>
          </a:p>
          <a:p>
            <a:endParaRPr lang="en-US" sz="2400" dirty="0"/>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41</a:t>
            </a:fld>
            <a:endParaRPr lang="en-US" dirty="0"/>
          </a:p>
        </p:txBody>
      </p:sp>
    </p:spTree>
    <p:extLst>
      <p:ext uri="{BB962C8B-B14F-4D97-AF65-F5344CB8AC3E}">
        <p14:creationId xmlns:p14="http://schemas.microsoft.com/office/powerpoint/2010/main" val="21291434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200" dirty="0"/>
              <a:t>I</a:t>
            </a:r>
            <a:r>
              <a:rPr lang="en-US" sz="2200" dirty="0" smtClean="0"/>
              <a:t>nstall </a:t>
            </a:r>
            <a:r>
              <a:rPr lang="en-US" sz="2200" dirty="0"/>
              <a:t>anti-virus software from trusted vendors. </a:t>
            </a:r>
          </a:p>
          <a:p>
            <a:pPr lvl="1"/>
            <a:r>
              <a:rPr lang="en-US" sz="2000" dirty="0"/>
              <a:t>A</a:t>
            </a:r>
            <a:r>
              <a:rPr lang="en-US" sz="2000" dirty="0" smtClean="0"/>
              <a:t>nti-virus </a:t>
            </a:r>
            <a:r>
              <a:rPr lang="en-US" sz="2000" dirty="0"/>
              <a:t>cannot block or remove all malicious </a:t>
            </a:r>
            <a:r>
              <a:rPr lang="en-US" sz="2000" dirty="0" smtClean="0"/>
              <a:t>programs.</a:t>
            </a:r>
          </a:p>
          <a:p>
            <a:pPr marL="457200" lvl="1" indent="0">
              <a:buNone/>
            </a:pPr>
            <a:endParaRPr lang="en-US" sz="2200" dirty="0" smtClean="0"/>
          </a:p>
          <a:p>
            <a:pPr lvl="0"/>
            <a:r>
              <a:rPr lang="en-US" sz="2200" dirty="0"/>
              <a:t>Make sure your operating systems, applications, and devices are enabled to automatically install updates. </a:t>
            </a:r>
            <a:endParaRPr lang="en-US" sz="2200" dirty="0" smtClean="0"/>
          </a:p>
          <a:p>
            <a:pPr marL="0" lvl="0" indent="0">
              <a:buNone/>
            </a:pPr>
            <a:endParaRPr lang="en-US" sz="2200" dirty="0"/>
          </a:p>
          <a:p>
            <a:pPr lvl="0"/>
            <a:r>
              <a:rPr lang="en-US" sz="2200" dirty="0"/>
              <a:t>Only download and install apps from trusted online </a:t>
            </a:r>
            <a:r>
              <a:rPr lang="en-US" sz="2200" dirty="0" smtClean="0"/>
              <a:t>stores.</a:t>
            </a:r>
          </a:p>
          <a:p>
            <a:pPr marL="0" lvl="0" indent="0">
              <a:buNone/>
            </a:pPr>
            <a:endParaRPr lang="en-US" sz="2200" dirty="0" smtClean="0"/>
          </a:p>
          <a:p>
            <a:pPr lvl="0"/>
            <a:r>
              <a:rPr lang="en-US" sz="2200" dirty="0" smtClean="0"/>
              <a:t>Only </a:t>
            </a:r>
            <a:r>
              <a:rPr lang="en-US" sz="2200" dirty="0"/>
              <a:t>install mobile apps that have been posted online for a long time, downloaded by a large number of people, and have numerous positive reviews</a:t>
            </a:r>
            <a:r>
              <a:rPr lang="en-US" sz="2400" dirty="0"/>
              <a:t>.</a:t>
            </a:r>
          </a:p>
          <a:p>
            <a:endParaRPr lang="en-US" sz="2400" dirty="0"/>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42</a:t>
            </a:fld>
            <a:endParaRPr lang="en-US" dirty="0"/>
          </a:p>
        </p:txBody>
      </p:sp>
      <p:sp>
        <p:nvSpPr>
          <p:cNvPr id="6" name="Title 1"/>
          <p:cNvSpPr txBox="1">
            <a:spLocks/>
          </p:cNvSpPr>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4400" b="0"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400">
                <a:solidFill>
                  <a:schemeClr val="bg1"/>
                </a:solidFill>
                <a:latin typeface="Calibri" pitchFamily="34" charset="0"/>
              </a:defRPr>
            </a:lvl2pPr>
            <a:lvl3pPr algn="l" rtl="0" eaLnBrk="1" fontAlgn="base" hangingPunct="1">
              <a:spcBef>
                <a:spcPct val="0"/>
              </a:spcBef>
              <a:spcAft>
                <a:spcPct val="0"/>
              </a:spcAft>
              <a:defRPr sz="4400">
                <a:solidFill>
                  <a:schemeClr val="bg1"/>
                </a:solidFill>
                <a:latin typeface="Calibri" pitchFamily="34" charset="0"/>
              </a:defRPr>
            </a:lvl3pPr>
            <a:lvl4pPr algn="l" rtl="0" eaLnBrk="1" fontAlgn="base" hangingPunct="1">
              <a:spcBef>
                <a:spcPct val="0"/>
              </a:spcBef>
              <a:spcAft>
                <a:spcPct val="0"/>
              </a:spcAft>
              <a:defRPr sz="4400">
                <a:solidFill>
                  <a:schemeClr val="bg1"/>
                </a:solidFill>
                <a:latin typeface="Calibri" pitchFamily="34" charset="0"/>
              </a:defRPr>
            </a:lvl4pPr>
            <a:lvl5pPr algn="l"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dirty="0" smtClean="0"/>
              <a:t>What You Can Do </a:t>
            </a:r>
            <a:r>
              <a:rPr lang="en-US" dirty="0" smtClean="0"/>
              <a:t/>
            </a:r>
            <a:br>
              <a:rPr lang="en-US" dirty="0" smtClean="0"/>
            </a:br>
            <a:r>
              <a:rPr lang="en-US" sz="2400" dirty="0" smtClean="0"/>
              <a:t>Malware / Viruses</a:t>
            </a:r>
            <a:endParaRPr lang="en-US" sz="2400" dirty="0"/>
          </a:p>
        </p:txBody>
      </p:sp>
    </p:spTree>
    <p:extLst>
      <p:ext uri="{BB962C8B-B14F-4D97-AF65-F5344CB8AC3E}">
        <p14:creationId xmlns:p14="http://schemas.microsoft.com/office/powerpoint/2010/main" val="22577039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4000" dirty="0" smtClean="0"/>
              <a:t>What You Can Do </a:t>
            </a:r>
            <a:r>
              <a:rPr lang="en-US" dirty="0" smtClean="0"/>
              <a:t/>
            </a:r>
            <a:br>
              <a:rPr lang="en-US" dirty="0" smtClean="0"/>
            </a:br>
            <a:r>
              <a:rPr lang="en-US" sz="2400" dirty="0" smtClean="0"/>
              <a:t>Ransomware</a:t>
            </a:r>
            <a:endParaRPr lang="en-US" sz="2400" dirty="0"/>
          </a:p>
        </p:txBody>
      </p:sp>
      <p:sp>
        <p:nvSpPr>
          <p:cNvPr id="3" name="Content Placeholder 2"/>
          <p:cNvSpPr>
            <a:spLocks noGrp="1"/>
          </p:cNvSpPr>
          <p:nvPr>
            <p:ph idx="1"/>
          </p:nvPr>
        </p:nvSpPr>
        <p:spPr/>
        <p:txBody>
          <a:bodyPr/>
          <a:lstStyle/>
          <a:p>
            <a:r>
              <a:rPr lang="en-US" dirty="0">
                <a:solidFill>
                  <a:schemeClr val="tx2">
                    <a:lumMod val="50000"/>
                  </a:schemeClr>
                </a:solidFill>
              </a:rPr>
              <a:t>Keep your computer fully patched</a:t>
            </a:r>
          </a:p>
          <a:p>
            <a:r>
              <a:rPr lang="en-US" dirty="0">
                <a:solidFill>
                  <a:schemeClr val="tx2">
                    <a:lumMod val="50000"/>
                  </a:schemeClr>
                </a:solidFill>
              </a:rPr>
              <a:t>Keep </a:t>
            </a:r>
            <a:r>
              <a:rPr lang="en-US" dirty="0" smtClean="0">
                <a:solidFill>
                  <a:schemeClr val="tx2">
                    <a:lumMod val="50000"/>
                  </a:schemeClr>
                </a:solidFill>
              </a:rPr>
              <a:t>anti-virus </a:t>
            </a:r>
            <a:r>
              <a:rPr lang="en-US" dirty="0">
                <a:solidFill>
                  <a:schemeClr val="tx2">
                    <a:lumMod val="50000"/>
                  </a:schemeClr>
                </a:solidFill>
              </a:rPr>
              <a:t>/ </a:t>
            </a:r>
            <a:r>
              <a:rPr lang="en-US" dirty="0" smtClean="0">
                <a:solidFill>
                  <a:schemeClr val="tx2">
                    <a:lumMod val="50000"/>
                  </a:schemeClr>
                </a:solidFill>
              </a:rPr>
              <a:t>anti-malware </a:t>
            </a:r>
            <a:r>
              <a:rPr lang="en-US" dirty="0">
                <a:solidFill>
                  <a:schemeClr val="tx2">
                    <a:lumMod val="50000"/>
                  </a:schemeClr>
                </a:solidFill>
              </a:rPr>
              <a:t>running and current</a:t>
            </a:r>
          </a:p>
          <a:p>
            <a:r>
              <a:rPr lang="en-US" dirty="0">
                <a:solidFill>
                  <a:schemeClr val="tx2">
                    <a:lumMod val="50000"/>
                  </a:schemeClr>
                </a:solidFill>
              </a:rPr>
              <a:t>Don’t click on links you don’t know</a:t>
            </a:r>
          </a:p>
          <a:p>
            <a:r>
              <a:rPr lang="en-US" dirty="0">
                <a:solidFill>
                  <a:schemeClr val="tx2">
                    <a:lumMod val="50000"/>
                  </a:schemeClr>
                </a:solidFill>
              </a:rPr>
              <a:t>Don’t download attachments you don’t recognize</a:t>
            </a:r>
          </a:p>
          <a:p>
            <a:r>
              <a:rPr lang="en-US" dirty="0">
                <a:solidFill>
                  <a:schemeClr val="tx2">
                    <a:lumMod val="50000"/>
                  </a:schemeClr>
                </a:solidFill>
              </a:rPr>
              <a:t>Backup all data (3-2-1)</a:t>
            </a:r>
          </a:p>
          <a:p>
            <a:endParaRPr lang="en-US" dirty="0"/>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43</a:t>
            </a:fld>
            <a:endParaRPr lang="en-US" dirty="0"/>
          </a:p>
        </p:txBody>
      </p:sp>
    </p:spTree>
    <p:extLst>
      <p:ext uri="{BB962C8B-B14F-4D97-AF65-F5344CB8AC3E}">
        <p14:creationId xmlns:p14="http://schemas.microsoft.com/office/powerpoint/2010/main" val="9516094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 Fraud</a:t>
            </a:r>
            <a:endParaRPr lang="en-US" dirty="0"/>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44</a:t>
            </a:fld>
            <a:endParaRPr lang="en-US" dirty="0"/>
          </a:p>
        </p:txBody>
      </p:sp>
      <p:grpSp>
        <p:nvGrpSpPr>
          <p:cNvPr id="5" name="Group 4"/>
          <p:cNvGrpSpPr/>
          <p:nvPr/>
        </p:nvGrpSpPr>
        <p:grpSpPr>
          <a:xfrm>
            <a:off x="838200" y="1905000"/>
            <a:ext cx="7072234" cy="4251938"/>
            <a:chOff x="593457" y="1411734"/>
            <a:chExt cx="7072234" cy="4251938"/>
          </a:xfrm>
        </p:grpSpPr>
        <p:grpSp>
          <p:nvGrpSpPr>
            <p:cNvPr id="6" name="Group 5"/>
            <p:cNvGrpSpPr/>
            <p:nvPr/>
          </p:nvGrpSpPr>
          <p:grpSpPr>
            <a:xfrm>
              <a:off x="5752018" y="3960855"/>
              <a:ext cx="1800447" cy="1540896"/>
              <a:chOff x="5752018" y="3960855"/>
              <a:chExt cx="1800447" cy="1540896"/>
            </a:xfrm>
          </p:grpSpPr>
          <p:pic>
            <p:nvPicPr>
              <p:cNvPr id="31" name="Picture 4" descr="http://www.zonealarm.com/blog/wp-content/uploads/2015/02/hacked-email-account_HEADER.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35369" y="3960855"/>
                <a:ext cx="1233747" cy="91004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5752018" y="5070864"/>
                <a:ext cx="1800447" cy="430887"/>
              </a:xfrm>
              <a:prstGeom prst="rect">
                <a:avLst/>
              </a:prstGeom>
              <a:noFill/>
            </p:spPr>
            <p:txBody>
              <a:bodyPr wrap="square" rtlCol="0">
                <a:spAutoFit/>
              </a:bodyPr>
              <a:lstStyle/>
              <a:p>
                <a:pPr algn="ctr"/>
                <a:r>
                  <a:rPr lang="en-US" sz="1100" dirty="0"/>
                  <a:t>Last minute, adversary modifies wiring instructions</a:t>
                </a:r>
              </a:p>
            </p:txBody>
          </p:sp>
        </p:grpSp>
        <p:grpSp>
          <p:nvGrpSpPr>
            <p:cNvPr id="7" name="Group 6"/>
            <p:cNvGrpSpPr/>
            <p:nvPr/>
          </p:nvGrpSpPr>
          <p:grpSpPr>
            <a:xfrm>
              <a:off x="3253079" y="4031712"/>
              <a:ext cx="1768732" cy="1554678"/>
              <a:chOff x="3253079" y="4031712"/>
              <a:chExt cx="1768732" cy="1554678"/>
            </a:xfrm>
          </p:grpSpPr>
          <p:pic>
            <p:nvPicPr>
              <p:cNvPr id="25" name="Picture 24"/>
              <p:cNvPicPr>
                <a:picLocks noChangeAspect="1"/>
              </p:cNvPicPr>
              <p:nvPr/>
            </p:nvPicPr>
            <p:blipFill>
              <a:blip r:embed="rId4"/>
              <a:stretch>
                <a:fillRect/>
              </a:stretch>
            </p:blipFill>
            <p:spPr>
              <a:xfrm>
                <a:off x="4171895" y="4031712"/>
                <a:ext cx="622332" cy="457223"/>
              </a:xfrm>
              <a:prstGeom prst="rect">
                <a:avLst/>
              </a:prstGeom>
            </p:spPr>
          </p:pic>
          <p:pic>
            <p:nvPicPr>
              <p:cNvPr id="26" name="Picture 25"/>
              <p:cNvPicPr>
                <a:picLocks noChangeAspect="1"/>
              </p:cNvPicPr>
              <p:nvPr/>
            </p:nvPicPr>
            <p:blipFill>
              <a:blip r:embed="rId4"/>
              <a:stretch>
                <a:fillRect/>
              </a:stretch>
            </p:blipFill>
            <p:spPr>
              <a:xfrm>
                <a:off x="3253079" y="4033914"/>
                <a:ext cx="622332" cy="457223"/>
              </a:xfrm>
              <a:prstGeom prst="rect">
                <a:avLst/>
              </a:prstGeom>
            </p:spPr>
          </p:pic>
          <p:sp>
            <p:nvSpPr>
              <p:cNvPr id="27" name="Left-Right Arrow 26"/>
              <p:cNvSpPr/>
              <p:nvPr/>
            </p:nvSpPr>
            <p:spPr>
              <a:xfrm>
                <a:off x="3888636" y="4197489"/>
                <a:ext cx="345616" cy="130071"/>
              </a:xfrm>
              <a:prstGeom prst="lef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8" name="TextBox 27"/>
              <p:cNvSpPr txBox="1"/>
              <p:nvPr/>
            </p:nvSpPr>
            <p:spPr>
              <a:xfrm>
                <a:off x="3312365" y="4427849"/>
                <a:ext cx="553357" cy="369332"/>
              </a:xfrm>
              <a:prstGeom prst="rect">
                <a:avLst/>
              </a:prstGeom>
              <a:noFill/>
            </p:spPr>
            <p:txBody>
              <a:bodyPr wrap="none" rtlCol="0">
                <a:spAutoFit/>
              </a:bodyPr>
              <a:lstStyle/>
              <a:p>
                <a:pPr algn="ctr"/>
                <a:r>
                  <a:rPr lang="en-US" sz="900" dirty="0"/>
                  <a:t>Original</a:t>
                </a:r>
              </a:p>
              <a:p>
                <a:pPr algn="ctr"/>
                <a:r>
                  <a:rPr lang="en-US" sz="900" dirty="0"/>
                  <a:t>Bank</a:t>
                </a:r>
              </a:p>
            </p:txBody>
          </p:sp>
          <p:sp>
            <p:nvSpPr>
              <p:cNvPr id="29" name="TextBox 28"/>
              <p:cNvSpPr txBox="1"/>
              <p:nvPr/>
            </p:nvSpPr>
            <p:spPr>
              <a:xfrm>
                <a:off x="4253745" y="4441353"/>
                <a:ext cx="415498" cy="369332"/>
              </a:xfrm>
              <a:prstGeom prst="rect">
                <a:avLst/>
              </a:prstGeom>
              <a:noFill/>
            </p:spPr>
            <p:txBody>
              <a:bodyPr wrap="none" rtlCol="0">
                <a:spAutoFit/>
              </a:bodyPr>
              <a:lstStyle/>
              <a:p>
                <a:pPr algn="ctr"/>
                <a:r>
                  <a:rPr lang="en-US" sz="900" dirty="0"/>
                  <a:t>New</a:t>
                </a:r>
              </a:p>
              <a:p>
                <a:pPr algn="ctr"/>
                <a:r>
                  <a:rPr lang="en-US" sz="900" dirty="0"/>
                  <a:t>Bank</a:t>
                </a:r>
              </a:p>
            </p:txBody>
          </p:sp>
          <p:sp>
            <p:nvSpPr>
              <p:cNvPr id="30" name="TextBox 29"/>
              <p:cNvSpPr txBox="1"/>
              <p:nvPr/>
            </p:nvSpPr>
            <p:spPr>
              <a:xfrm>
                <a:off x="3253079" y="4986226"/>
                <a:ext cx="1768732" cy="600164"/>
              </a:xfrm>
              <a:prstGeom prst="rect">
                <a:avLst/>
              </a:prstGeom>
              <a:noFill/>
            </p:spPr>
            <p:txBody>
              <a:bodyPr wrap="square" rtlCol="0">
                <a:spAutoFit/>
              </a:bodyPr>
              <a:lstStyle/>
              <a:p>
                <a:pPr algn="ctr"/>
                <a:r>
                  <a:rPr lang="en-US" sz="1100" dirty="0"/>
                  <a:t>Banks and accounts are substituted for a “mule” account</a:t>
                </a:r>
              </a:p>
            </p:txBody>
          </p:sp>
        </p:grpSp>
        <p:sp>
          <p:nvSpPr>
            <p:cNvPr id="8" name="Notched Right Arrow 7"/>
            <p:cNvSpPr/>
            <p:nvPr/>
          </p:nvSpPr>
          <p:spPr>
            <a:xfrm rot="5400000">
              <a:off x="6352317" y="3406751"/>
              <a:ext cx="775413" cy="175565"/>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Notched Right Arrow 8"/>
            <p:cNvSpPr/>
            <p:nvPr/>
          </p:nvSpPr>
          <p:spPr>
            <a:xfrm rot="10800000">
              <a:off x="5141352" y="4301316"/>
              <a:ext cx="775413" cy="175565"/>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 name="Notched Right Arrow 9"/>
            <p:cNvSpPr/>
            <p:nvPr/>
          </p:nvSpPr>
          <p:spPr>
            <a:xfrm rot="10800000">
              <a:off x="2257124" y="4305593"/>
              <a:ext cx="775413" cy="175565"/>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nvGrpSpPr>
            <p:cNvPr id="11" name="Group 10"/>
            <p:cNvGrpSpPr/>
            <p:nvPr/>
          </p:nvGrpSpPr>
          <p:grpSpPr>
            <a:xfrm>
              <a:off x="747011" y="1411734"/>
              <a:ext cx="1573618" cy="1747465"/>
              <a:chOff x="747198" y="1419091"/>
              <a:chExt cx="1573618" cy="1747465"/>
            </a:xfrm>
          </p:grpSpPr>
          <p:pic>
            <p:nvPicPr>
              <p:cNvPr id="23" name="Picture 2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69205" y="1419091"/>
                <a:ext cx="744623" cy="1092398"/>
              </a:xfrm>
              <a:prstGeom prst="rect">
                <a:avLst/>
              </a:prstGeom>
            </p:spPr>
          </p:pic>
          <p:sp>
            <p:nvSpPr>
              <p:cNvPr id="24" name="TextBox 23"/>
              <p:cNvSpPr txBox="1"/>
              <p:nvPr/>
            </p:nvSpPr>
            <p:spPr>
              <a:xfrm>
                <a:off x="747198" y="2566392"/>
                <a:ext cx="1573618" cy="600164"/>
              </a:xfrm>
              <a:prstGeom prst="rect">
                <a:avLst/>
              </a:prstGeom>
              <a:noFill/>
            </p:spPr>
            <p:txBody>
              <a:bodyPr wrap="square" rtlCol="0">
                <a:spAutoFit/>
              </a:bodyPr>
              <a:lstStyle/>
              <a:p>
                <a:pPr algn="ctr"/>
                <a:r>
                  <a:rPr lang="en-US" sz="1100" dirty="0"/>
                  <a:t>Agent, broker, seller or buyer receives phishing email</a:t>
                </a:r>
              </a:p>
            </p:txBody>
          </p:sp>
        </p:grpSp>
        <p:grpSp>
          <p:nvGrpSpPr>
            <p:cNvPr id="12" name="Group 11"/>
            <p:cNvGrpSpPr/>
            <p:nvPr/>
          </p:nvGrpSpPr>
          <p:grpSpPr>
            <a:xfrm>
              <a:off x="3304963" y="1764736"/>
              <a:ext cx="1547194" cy="1309824"/>
              <a:chOff x="3305150" y="1772093"/>
              <a:chExt cx="1547194" cy="1309824"/>
            </a:xfrm>
          </p:grpSpPr>
          <p:pic>
            <p:nvPicPr>
              <p:cNvPr id="21" name="Picture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497966" y="1772093"/>
                <a:ext cx="1313564" cy="739396"/>
              </a:xfrm>
              <a:prstGeom prst="rect">
                <a:avLst/>
              </a:prstGeom>
            </p:spPr>
          </p:pic>
          <p:sp>
            <p:nvSpPr>
              <p:cNvPr id="22" name="TextBox 21"/>
              <p:cNvSpPr txBox="1"/>
              <p:nvPr/>
            </p:nvSpPr>
            <p:spPr>
              <a:xfrm>
                <a:off x="3305150" y="2651030"/>
                <a:ext cx="1547194" cy="430887"/>
              </a:xfrm>
              <a:prstGeom prst="rect">
                <a:avLst/>
              </a:prstGeom>
              <a:noFill/>
            </p:spPr>
            <p:txBody>
              <a:bodyPr wrap="square" rtlCol="0">
                <a:spAutoFit/>
              </a:bodyPr>
              <a:lstStyle/>
              <a:p>
                <a:pPr algn="ctr"/>
                <a:r>
                  <a:rPr lang="en-US" sz="1100" dirty="0"/>
                  <a:t>Adversary compromises user email account</a:t>
                </a:r>
              </a:p>
            </p:txBody>
          </p:sp>
        </p:grpSp>
        <p:grpSp>
          <p:nvGrpSpPr>
            <p:cNvPr id="13" name="Group 12"/>
            <p:cNvGrpSpPr/>
            <p:nvPr/>
          </p:nvGrpSpPr>
          <p:grpSpPr>
            <a:xfrm>
              <a:off x="5865244" y="1756479"/>
              <a:ext cx="1800447" cy="1318079"/>
              <a:chOff x="5865431" y="1763836"/>
              <a:chExt cx="1800447" cy="1318079"/>
            </a:xfrm>
          </p:grpSpPr>
          <p:pic>
            <p:nvPicPr>
              <p:cNvPr id="19" name="Picture 1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327062" y="1763836"/>
                <a:ext cx="877186" cy="824555"/>
              </a:xfrm>
              <a:prstGeom prst="rect">
                <a:avLst/>
              </a:prstGeom>
            </p:spPr>
          </p:pic>
          <p:sp>
            <p:nvSpPr>
              <p:cNvPr id="20" name="TextBox 19"/>
              <p:cNvSpPr txBox="1"/>
              <p:nvPr/>
            </p:nvSpPr>
            <p:spPr>
              <a:xfrm>
                <a:off x="5865431" y="2651028"/>
                <a:ext cx="1800447" cy="430887"/>
              </a:xfrm>
              <a:prstGeom prst="rect">
                <a:avLst/>
              </a:prstGeom>
              <a:noFill/>
            </p:spPr>
            <p:txBody>
              <a:bodyPr wrap="square" rtlCol="0">
                <a:spAutoFit/>
              </a:bodyPr>
              <a:lstStyle/>
              <a:p>
                <a:pPr algn="ctr"/>
                <a:r>
                  <a:rPr lang="en-US" sz="1100" dirty="0"/>
                  <a:t>Adversary monitors and reads all user emails</a:t>
                </a:r>
              </a:p>
            </p:txBody>
          </p:sp>
        </p:grpSp>
        <p:grpSp>
          <p:nvGrpSpPr>
            <p:cNvPr id="14" name="Group 13"/>
            <p:cNvGrpSpPr/>
            <p:nvPr/>
          </p:nvGrpSpPr>
          <p:grpSpPr>
            <a:xfrm>
              <a:off x="593457" y="3956017"/>
              <a:ext cx="1768732" cy="1707655"/>
              <a:chOff x="593644" y="3963374"/>
              <a:chExt cx="1768732" cy="1707655"/>
            </a:xfrm>
          </p:grpSpPr>
          <p:pic>
            <p:nvPicPr>
              <p:cNvPr id="17" name="Picture 6" descr="http://images.clipartpanda.com/theft-clipart-burglar.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029250" y="3963374"/>
                <a:ext cx="882502" cy="92894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93644" y="4901588"/>
                <a:ext cx="1768732" cy="769441"/>
              </a:xfrm>
              <a:prstGeom prst="rect">
                <a:avLst/>
              </a:prstGeom>
              <a:noFill/>
            </p:spPr>
            <p:txBody>
              <a:bodyPr wrap="square" rtlCol="0">
                <a:spAutoFit/>
              </a:bodyPr>
              <a:lstStyle/>
              <a:p>
                <a:pPr algn="ctr"/>
                <a:r>
                  <a:rPr lang="en-US" sz="1100" dirty="0"/>
                  <a:t>Money moved to adversary bank account and shortly thereafter to another account(s)</a:t>
                </a:r>
              </a:p>
            </p:txBody>
          </p:sp>
        </p:grpSp>
        <p:sp>
          <p:nvSpPr>
            <p:cNvPr id="15" name="Notched Right Arrow 14"/>
            <p:cNvSpPr/>
            <p:nvPr/>
          </p:nvSpPr>
          <p:spPr>
            <a:xfrm>
              <a:off x="2335027" y="2179888"/>
              <a:ext cx="775413" cy="175565"/>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 name="Notched Right Arrow 15"/>
            <p:cNvSpPr/>
            <p:nvPr/>
          </p:nvSpPr>
          <p:spPr>
            <a:xfrm>
              <a:off x="5177312" y="2179887"/>
              <a:ext cx="775413" cy="175565"/>
            </a:xfrm>
            <a:prstGeom prst="notch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568716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
            </a:r>
            <a:br>
              <a:rPr lang="en-US" dirty="0" smtClean="0"/>
            </a:br>
            <a:r>
              <a:rPr lang="en-US" sz="4900" dirty="0" smtClean="0"/>
              <a:t>What You Can Do</a:t>
            </a:r>
            <a:r>
              <a:rPr lang="en-US" sz="4900" dirty="0"/>
              <a:t/>
            </a:r>
            <a:br>
              <a:rPr lang="en-US" sz="4900" dirty="0"/>
            </a:br>
            <a:r>
              <a:rPr lang="en-US" sz="3300" dirty="0" smtClean="0"/>
              <a:t>Wire </a:t>
            </a:r>
            <a:r>
              <a:rPr lang="en-US" sz="3300" dirty="0"/>
              <a:t>Fraud </a:t>
            </a:r>
            <a:r>
              <a:rPr lang="en-US" sz="4900" dirty="0"/>
              <a:t/>
            </a:r>
            <a:br>
              <a:rPr lang="en-US" sz="4900" dirty="0"/>
            </a:br>
            <a:endParaRPr lang="en-US" dirty="0"/>
          </a:p>
        </p:txBody>
      </p:sp>
      <p:sp>
        <p:nvSpPr>
          <p:cNvPr id="3" name="Content Placeholder 2"/>
          <p:cNvSpPr>
            <a:spLocks noGrp="1"/>
          </p:cNvSpPr>
          <p:nvPr>
            <p:ph idx="1"/>
          </p:nvPr>
        </p:nvSpPr>
        <p:spPr/>
        <p:txBody>
          <a:bodyPr/>
          <a:lstStyle/>
          <a:p>
            <a:r>
              <a:rPr lang="en-US" sz="2800" dirty="0"/>
              <a:t>Protect your email and password</a:t>
            </a:r>
          </a:p>
          <a:p>
            <a:r>
              <a:rPr lang="en-US" sz="2800" dirty="0"/>
              <a:t>Verify email headers</a:t>
            </a:r>
          </a:p>
          <a:p>
            <a:r>
              <a:rPr lang="en-US" sz="2800" dirty="0"/>
              <a:t>Call the other party to confirm</a:t>
            </a:r>
          </a:p>
          <a:p>
            <a:r>
              <a:rPr lang="en-US" sz="2800" dirty="0"/>
              <a:t>Check your email for signs of compromise</a:t>
            </a:r>
          </a:p>
          <a:p>
            <a:r>
              <a:rPr lang="en-US" sz="2800" dirty="0"/>
              <a:t>Add multifactor authentication</a:t>
            </a:r>
          </a:p>
          <a:p>
            <a:endParaRPr lang="en-US" sz="2800" dirty="0"/>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45</a:t>
            </a:fld>
            <a:endParaRPr lang="en-US" dirty="0"/>
          </a:p>
        </p:txBody>
      </p:sp>
    </p:spTree>
    <p:extLst>
      <p:ext uri="{BB962C8B-B14F-4D97-AF65-F5344CB8AC3E}">
        <p14:creationId xmlns:p14="http://schemas.microsoft.com/office/powerpoint/2010/main" val="25642300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Grp="1" noChangeArrowheads="1"/>
          </p:cNvSpPr>
          <p:nvPr>
            <p:ph type="title"/>
          </p:nvPr>
        </p:nvSpPr>
        <p:spPr>
          <a:xfrm>
            <a:off x="457200" y="76200"/>
            <a:ext cx="8229600" cy="1143000"/>
          </a:xfrm>
        </p:spPr>
        <p:txBody>
          <a:bodyPr lIns="0" tIns="0" rIns="0" bIns="0"/>
          <a:lstStyle/>
          <a:p>
            <a:pPr defTabSz="914400"/>
            <a:r>
              <a:rPr lang="en-US" sz="4400" dirty="0" smtClean="0">
                <a:solidFill>
                  <a:srgbClr val="FFFFFF"/>
                </a:solidFill>
              </a:rPr>
              <a:t>What </a:t>
            </a:r>
            <a:r>
              <a:rPr lang="en-US" dirty="0" smtClean="0">
                <a:solidFill>
                  <a:srgbClr val="FFFFFF"/>
                </a:solidFill>
              </a:rPr>
              <a:t>You Can Do</a:t>
            </a:r>
            <a:br>
              <a:rPr lang="en-US" dirty="0" smtClean="0">
                <a:solidFill>
                  <a:srgbClr val="FFFFFF"/>
                </a:solidFill>
              </a:rPr>
            </a:br>
            <a:r>
              <a:rPr lang="en-US" sz="3000" dirty="0" smtClean="0">
                <a:solidFill>
                  <a:srgbClr val="FFFFFF"/>
                </a:solidFill>
              </a:rPr>
              <a:t>Banking and Trust Accounts</a:t>
            </a:r>
            <a:r>
              <a:rPr lang="en-US" sz="3600" dirty="0" smtClean="0">
                <a:solidFill>
                  <a:srgbClr val="FFFFFF"/>
                </a:solidFill>
              </a:rPr>
              <a:t>	</a:t>
            </a:r>
            <a:endParaRPr lang="en-US" sz="3600" dirty="0"/>
          </a:p>
        </p:txBody>
      </p:sp>
      <p:sp>
        <p:nvSpPr>
          <p:cNvPr id="97282" name="Rectangle 2"/>
          <p:cNvSpPr>
            <a:spLocks noGrp="1" noChangeArrowheads="1"/>
          </p:cNvSpPr>
          <p:nvPr>
            <p:ph idx="1"/>
          </p:nvPr>
        </p:nvSpPr>
        <p:spPr>
          <a:xfrm>
            <a:off x="457200" y="1600199"/>
            <a:ext cx="8229600" cy="4572000"/>
          </a:xfrm>
        </p:spPr>
        <p:txBody>
          <a:bodyPr lIns="50800" tIns="50800" rIns="50800" bIns="50800"/>
          <a:lstStyle/>
          <a:p>
            <a:pPr defTabSz="914400"/>
            <a:r>
              <a:rPr lang="en-US" sz="2400" dirty="0"/>
              <a:t>The Financial Services Information Sharing and Analysis Center (FS-ISAC) – issued guidelines urging businesses to carry out all online banking activities from "a stand-alone, hardened and completely locked down computer system from where regular e-mail and Web browsing is not possible.</a:t>
            </a:r>
            <a:r>
              <a:rPr lang="ja-JP" altLang="en-US" sz="2400" dirty="0">
                <a:cs typeface="Arial" charset="0"/>
                <a:sym typeface="Arial" charset="0"/>
              </a:rPr>
              <a:t>”</a:t>
            </a:r>
            <a:endParaRPr lang="en-US" sz="2400" dirty="0">
              <a:cs typeface="Arial" charset="0"/>
              <a:sym typeface="Arial" charset="0"/>
            </a:endParaRPr>
          </a:p>
          <a:p>
            <a:pPr defTabSz="914400">
              <a:spcBef>
                <a:spcPts val="500"/>
              </a:spcBef>
            </a:pPr>
            <a:endParaRPr lang="en-US" sz="2300" dirty="0"/>
          </a:p>
          <a:p>
            <a:pPr defTabSz="914400">
              <a:spcBef>
                <a:spcPts val="600"/>
              </a:spcBef>
            </a:pPr>
            <a:r>
              <a:rPr lang="en-US" sz="2400" dirty="0">
                <a:latin typeface="+mj-lt"/>
              </a:rPr>
              <a:t>Their recommendations include:</a:t>
            </a:r>
            <a:endParaRPr lang="en-US" sz="2400" dirty="0">
              <a:latin typeface="+mj-lt"/>
              <a:cs typeface="Arial" charset="0"/>
              <a:sym typeface="Arial" charset="0"/>
            </a:endParaRPr>
          </a:p>
          <a:p>
            <a:pPr marL="793750" lvl="1" indent="-374650" defTabSz="914400">
              <a:spcBef>
                <a:spcPts val="500"/>
              </a:spcBef>
              <a:buClr>
                <a:srgbClr val="000000"/>
              </a:buClr>
              <a:buFont typeface="Helvetica" charset="0"/>
              <a:buChar char="–"/>
            </a:pPr>
            <a:r>
              <a:rPr lang="en-US" sz="2000" dirty="0">
                <a:latin typeface="+mj-lt"/>
              </a:rPr>
              <a:t>Multi-factor authentication</a:t>
            </a:r>
          </a:p>
          <a:p>
            <a:pPr marL="793750" lvl="1" indent="-374650" defTabSz="914400">
              <a:spcBef>
                <a:spcPts val="500"/>
              </a:spcBef>
              <a:buClr>
                <a:srgbClr val="000000"/>
              </a:buClr>
              <a:buFont typeface="Helvetica" charset="0"/>
              <a:buChar char="–"/>
            </a:pPr>
            <a:r>
              <a:rPr lang="en-US" sz="2000" dirty="0">
                <a:latin typeface="+mj-lt"/>
              </a:rPr>
              <a:t>Stand alone dedicated PC not running Windows™</a:t>
            </a:r>
            <a:endParaRPr lang="en-US" sz="1200" dirty="0">
              <a:latin typeface="+mj-lt"/>
              <a:ea typeface="ＭＳ Ｐゴシック" charset="0"/>
              <a:cs typeface="Arial" charset="0"/>
              <a:sym typeface="Arial" charset="0"/>
            </a:endParaRPr>
          </a:p>
          <a:p>
            <a:pPr marL="1250950" lvl="2" indent="-374650" defTabSz="914400">
              <a:spcBef>
                <a:spcPts val="500"/>
              </a:spcBef>
              <a:buClr>
                <a:srgbClr val="000000"/>
              </a:buClr>
              <a:buFont typeface="Helvetica" charset="0"/>
              <a:buChar char="–"/>
            </a:pPr>
            <a:r>
              <a:rPr lang="en-US" sz="2000" dirty="0">
                <a:latin typeface="+mj-lt"/>
              </a:rPr>
              <a:t>An Apple MAC</a:t>
            </a:r>
            <a:endParaRPr lang="en-US" sz="1200" dirty="0">
              <a:latin typeface="+mj-lt"/>
              <a:ea typeface="ＭＳ Ｐゴシック" charset="0"/>
              <a:cs typeface="Arial" charset="0"/>
              <a:sym typeface="Arial" charset="0"/>
            </a:endParaRPr>
          </a:p>
          <a:p>
            <a:pPr marL="1250950" lvl="2" indent="-374650" defTabSz="914400">
              <a:spcBef>
                <a:spcPts val="500"/>
              </a:spcBef>
              <a:buClr>
                <a:srgbClr val="000000"/>
              </a:buClr>
              <a:buFont typeface="Helvetica" charset="0"/>
              <a:buChar char="–"/>
            </a:pPr>
            <a:r>
              <a:rPr lang="en-US" sz="2000" dirty="0">
                <a:latin typeface="+mj-lt"/>
              </a:rPr>
              <a:t>A Linux PC</a:t>
            </a:r>
            <a:endParaRPr lang="en-US" sz="1200" dirty="0">
              <a:latin typeface="+mj-lt"/>
              <a:ea typeface="ＭＳ Ｐゴシック" charset="0"/>
              <a:cs typeface="Arial" charset="0"/>
              <a:sym typeface="Arial" charset="0"/>
            </a:endParaRPr>
          </a:p>
          <a:p>
            <a:pPr marL="1250950" lvl="2" indent="-374650" defTabSz="914400">
              <a:spcBef>
                <a:spcPts val="500"/>
              </a:spcBef>
              <a:buClr>
                <a:srgbClr val="000000"/>
              </a:buClr>
              <a:buFont typeface="Helvetica" charset="0"/>
              <a:buChar char="–"/>
            </a:pPr>
            <a:r>
              <a:rPr lang="en-US" sz="2000" dirty="0">
                <a:latin typeface="+mj-lt"/>
              </a:rPr>
              <a:t>Live CD*</a:t>
            </a:r>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46</a:t>
            </a:fld>
            <a:endParaRPr lang="en-US" dirty="0"/>
          </a:p>
        </p:txBody>
      </p:sp>
      <p:pic>
        <p:nvPicPr>
          <p:cNvPr id="4" name="Picture 3" descr="image2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124200"/>
            <a:ext cx="1751013" cy="158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607154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Grp="1" noChangeArrowheads="1"/>
          </p:cNvSpPr>
          <p:nvPr>
            <p:ph type="title"/>
          </p:nvPr>
        </p:nvSpPr>
        <p:spPr>
          <a:xfrm>
            <a:off x="381000" y="76200"/>
            <a:ext cx="8153400" cy="1143000"/>
          </a:xfrm>
        </p:spPr>
        <p:txBody>
          <a:bodyPr lIns="0" tIns="0" rIns="0" bIns="0"/>
          <a:lstStyle/>
          <a:p>
            <a:pPr defTabSz="914400"/>
            <a:r>
              <a:rPr lang="en-US" sz="4400" dirty="0" smtClean="0">
                <a:solidFill>
                  <a:srgbClr val="FFFFFF"/>
                </a:solidFill>
              </a:rPr>
              <a:t>What You Can Do</a:t>
            </a:r>
            <a:br>
              <a:rPr lang="en-US" sz="4400" dirty="0" smtClean="0">
                <a:solidFill>
                  <a:srgbClr val="FFFFFF"/>
                </a:solidFill>
              </a:rPr>
            </a:br>
            <a:r>
              <a:rPr lang="en-US" sz="3000" dirty="0" smtClean="0">
                <a:solidFill>
                  <a:srgbClr val="FFFFFF"/>
                </a:solidFill>
              </a:rPr>
              <a:t>Banking and Trust Accounts	</a:t>
            </a:r>
            <a:endParaRPr lang="en-US" sz="3000" dirty="0"/>
          </a:p>
        </p:txBody>
      </p:sp>
      <p:sp>
        <p:nvSpPr>
          <p:cNvPr id="97282" name="Rectangle 2"/>
          <p:cNvSpPr>
            <a:spLocks noGrp="1" noChangeArrowheads="1"/>
          </p:cNvSpPr>
          <p:nvPr>
            <p:ph idx="1"/>
          </p:nvPr>
        </p:nvSpPr>
        <p:spPr>
          <a:xfrm>
            <a:off x="457200" y="1600199"/>
            <a:ext cx="8229600" cy="4572000"/>
          </a:xfrm>
        </p:spPr>
        <p:txBody>
          <a:bodyPr lIns="50800" tIns="50800" rIns="50800" bIns="50800"/>
          <a:lstStyle/>
          <a:p>
            <a:pPr marL="533400" indent="-457200">
              <a:spcBef>
                <a:spcPts val="500"/>
              </a:spcBef>
              <a:buClr>
                <a:srgbClr val="000000"/>
              </a:buClr>
            </a:pPr>
            <a:r>
              <a:rPr lang="en-US" sz="2800" dirty="0" smtClean="0"/>
              <a:t>International wire blocks – some banks are offering this service</a:t>
            </a:r>
          </a:p>
          <a:p>
            <a:pPr marL="533400" indent="-457200">
              <a:spcBef>
                <a:spcPts val="500"/>
              </a:spcBef>
              <a:buClr>
                <a:srgbClr val="000000"/>
              </a:buClr>
            </a:pPr>
            <a:r>
              <a:rPr lang="en-US" sz="2800" dirty="0" smtClean="0"/>
              <a:t>ACH blocks</a:t>
            </a:r>
          </a:p>
          <a:p>
            <a:pPr marL="533400" indent="-457200">
              <a:spcBef>
                <a:spcPts val="500"/>
              </a:spcBef>
              <a:buClr>
                <a:srgbClr val="000000"/>
              </a:buClr>
            </a:pPr>
            <a:r>
              <a:rPr lang="en-US" sz="2800" dirty="0" smtClean="0"/>
              <a:t>Positive pay</a:t>
            </a:r>
          </a:p>
          <a:p>
            <a:pPr marL="533400" indent="-457200">
              <a:spcBef>
                <a:spcPts val="500"/>
              </a:spcBef>
              <a:buClr>
                <a:srgbClr val="000000"/>
              </a:buClr>
            </a:pPr>
            <a:r>
              <a:rPr lang="en-US" sz="2800" dirty="0" smtClean="0"/>
              <a:t>Dedicated stand alone computer</a:t>
            </a:r>
          </a:p>
          <a:p>
            <a:pPr marL="533400" indent="-457200">
              <a:spcBef>
                <a:spcPts val="500"/>
              </a:spcBef>
              <a:buClr>
                <a:srgbClr val="000000"/>
              </a:buClr>
            </a:pPr>
            <a:endParaRPr lang="en-US" sz="2800"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47</a:t>
            </a:fld>
            <a:endParaRPr lang="en-US" dirty="0"/>
          </a:p>
        </p:txBody>
      </p:sp>
    </p:spTree>
    <p:extLst>
      <p:ext uri="{BB962C8B-B14F-4D97-AF65-F5344CB8AC3E}">
        <p14:creationId xmlns:p14="http://schemas.microsoft.com/office/powerpoint/2010/main" val="1977011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1" name="Rectangle 1"/>
          <p:cNvSpPr>
            <a:spLocks noGrp="1" noChangeArrowheads="1"/>
          </p:cNvSpPr>
          <p:nvPr>
            <p:ph type="title"/>
          </p:nvPr>
        </p:nvSpPr>
        <p:spPr/>
        <p:txBody>
          <a:bodyPr lIns="0" tIns="0" rIns="0" bIns="0"/>
          <a:lstStyle/>
          <a:p>
            <a:pPr defTabSz="914400"/>
            <a:r>
              <a:rPr lang="en-US" dirty="0" smtClean="0">
                <a:solidFill>
                  <a:srgbClr val="FFFFFF"/>
                </a:solidFill>
              </a:rPr>
              <a:t>Mobile Devices</a:t>
            </a:r>
            <a:endParaRPr lang="en-US" sz="5400" dirty="0"/>
          </a:p>
        </p:txBody>
      </p:sp>
      <p:sp>
        <p:nvSpPr>
          <p:cNvPr id="112642" name="Rectangle 2"/>
          <p:cNvSpPr>
            <a:spLocks noGrp="1" noChangeArrowheads="1"/>
          </p:cNvSpPr>
          <p:nvPr>
            <p:ph idx="1"/>
          </p:nvPr>
        </p:nvSpPr>
        <p:spPr>
          <a:xfrm>
            <a:off x="457200" y="1600199"/>
            <a:ext cx="8229600" cy="4572000"/>
          </a:xfrm>
        </p:spPr>
        <p:txBody>
          <a:bodyPr lIns="50800" tIns="50800" rIns="50800" bIns="50800"/>
          <a:lstStyle/>
          <a:p>
            <a:pPr marL="0" indent="0" defTabSz="914400">
              <a:buClr>
                <a:srgbClr val="000000"/>
              </a:buClr>
              <a:buNone/>
            </a:pPr>
            <a:r>
              <a:rPr lang="en-US" sz="2400" dirty="0" smtClean="0"/>
              <a:t>Mobile </a:t>
            </a:r>
            <a:r>
              <a:rPr lang="en-US" sz="2400" dirty="0"/>
              <a:t>Devices Know Too Much</a:t>
            </a:r>
            <a:r>
              <a:rPr lang="en-US" sz="2400" dirty="0" smtClean="0"/>
              <a:t>!</a:t>
            </a:r>
          </a:p>
          <a:p>
            <a:pPr defTabSz="914400">
              <a:buClr>
                <a:srgbClr val="000000"/>
              </a:buClr>
            </a:pPr>
            <a:r>
              <a:rPr lang="en-US" sz="2400" dirty="0"/>
              <a:t>T</a:t>
            </a:r>
            <a:r>
              <a:rPr lang="en-US" sz="2400" dirty="0" smtClean="0"/>
              <a:t>ext </a:t>
            </a:r>
            <a:r>
              <a:rPr lang="en-US" sz="2400" dirty="0"/>
              <a:t>messages – whether deleted or not</a:t>
            </a:r>
            <a:endParaRPr lang="en-US" sz="2400" dirty="0">
              <a:sym typeface="Arial" charset="0"/>
            </a:endParaRPr>
          </a:p>
          <a:p>
            <a:pPr defTabSz="914400">
              <a:buClr>
                <a:srgbClr val="000000"/>
              </a:buClr>
            </a:pPr>
            <a:r>
              <a:rPr lang="en-US" sz="2400" dirty="0"/>
              <a:t>Thousands of locations you (or at least your phone) has been – access to towers logged</a:t>
            </a:r>
            <a:endParaRPr lang="en-US" sz="2400" dirty="0">
              <a:sym typeface="Arial" charset="0"/>
            </a:endParaRPr>
          </a:p>
          <a:p>
            <a:pPr defTabSz="914400">
              <a:buClr>
                <a:srgbClr val="000000"/>
              </a:buClr>
            </a:pPr>
            <a:r>
              <a:rPr lang="en-US" sz="2400" dirty="0"/>
              <a:t>Every web site you’ve ever visited</a:t>
            </a:r>
            <a:endParaRPr lang="en-US" sz="2400" dirty="0">
              <a:sym typeface="Arial" charset="0"/>
            </a:endParaRPr>
          </a:p>
          <a:p>
            <a:pPr defTabSz="914400">
              <a:buClr>
                <a:srgbClr val="000000"/>
              </a:buClr>
            </a:pPr>
            <a:r>
              <a:rPr lang="en-US" sz="2400" dirty="0"/>
              <a:t>Words in your personal dictionary (passwords?)</a:t>
            </a:r>
            <a:endParaRPr lang="en-US" sz="2400" dirty="0">
              <a:sym typeface="Arial" charset="0"/>
            </a:endParaRPr>
          </a:p>
          <a:p>
            <a:pPr defTabSz="914400">
              <a:buClr>
                <a:srgbClr val="000000"/>
              </a:buClr>
            </a:pPr>
            <a:r>
              <a:rPr lang="en-US" sz="2400" dirty="0"/>
              <a:t>The locations you’ve mapped</a:t>
            </a:r>
            <a:endParaRPr lang="en-US" sz="2400" dirty="0">
              <a:sym typeface="Arial" charset="0"/>
            </a:endParaRPr>
          </a:p>
          <a:p>
            <a:pPr defTabSz="914400">
              <a:buClr>
                <a:srgbClr val="000000"/>
              </a:buClr>
            </a:pPr>
            <a:r>
              <a:rPr lang="en-US" sz="2400" dirty="0"/>
              <a:t>Your Facebook posts and contacts</a:t>
            </a:r>
            <a:endParaRPr lang="en-US" sz="2400" dirty="0">
              <a:sym typeface="Arial" charset="0"/>
            </a:endParaRPr>
          </a:p>
          <a:p>
            <a:pPr defTabSz="914400">
              <a:buClr>
                <a:srgbClr val="000000"/>
              </a:buClr>
            </a:pPr>
            <a:r>
              <a:rPr lang="en-US" sz="2400" dirty="0"/>
              <a:t>Photos with geo-location data attached - Web photos that reveal secrets, like where you live</a:t>
            </a:r>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48</a:t>
            </a:fld>
            <a:endParaRPr lang="en-US" dirty="0"/>
          </a:p>
        </p:txBody>
      </p:sp>
    </p:spTree>
    <p:extLst>
      <p:ext uri="{BB962C8B-B14F-4D97-AF65-F5344CB8AC3E}">
        <p14:creationId xmlns:p14="http://schemas.microsoft.com/office/powerpoint/2010/main" val="68927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Grp="1" noChangeArrowheads="1"/>
          </p:cNvSpPr>
          <p:nvPr>
            <p:ph type="title"/>
          </p:nvPr>
        </p:nvSpPr>
        <p:spPr>
          <a:xfrm>
            <a:off x="381000" y="76200"/>
            <a:ext cx="8229600" cy="1143000"/>
          </a:xfrm>
        </p:spPr>
        <p:txBody>
          <a:bodyPr lIns="0" tIns="0" rIns="0" bIns="0"/>
          <a:lstStyle/>
          <a:p>
            <a:pPr defTabSz="914400"/>
            <a:r>
              <a:rPr lang="en-US" dirty="0" smtClean="0">
                <a:solidFill>
                  <a:srgbClr val="FFFFFF"/>
                </a:solidFill>
              </a:rPr>
              <a:t>What You Can Do</a:t>
            </a:r>
            <a:br>
              <a:rPr lang="en-US" dirty="0" smtClean="0">
                <a:solidFill>
                  <a:srgbClr val="FFFFFF"/>
                </a:solidFill>
              </a:rPr>
            </a:br>
            <a:r>
              <a:rPr lang="en-US" sz="3000" dirty="0" smtClean="0">
                <a:solidFill>
                  <a:srgbClr val="FFFFFF"/>
                </a:solidFill>
              </a:rPr>
              <a:t>Mobile Devices</a:t>
            </a:r>
            <a:endParaRPr lang="en-US" sz="3000" dirty="0"/>
          </a:p>
        </p:txBody>
      </p:sp>
      <p:sp>
        <p:nvSpPr>
          <p:cNvPr id="113666" name="Rectangle 2"/>
          <p:cNvSpPr>
            <a:spLocks noGrp="1" noChangeArrowheads="1"/>
          </p:cNvSpPr>
          <p:nvPr>
            <p:ph idx="1"/>
          </p:nvPr>
        </p:nvSpPr>
        <p:spPr>
          <a:xfrm>
            <a:off x="457200" y="1600200"/>
            <a:ext cx="8229600" cy="4572000"/>
          </a:xfrm>
        </p:spPr>
        <p:txBody>
          <a:bodyPr lIns="50800" tIns="50800" rIns="50800" bIns="50800"/>
          <a:lstStyle/>
          <a:p>
            <a:pPr>
              <a:buClr>
                <a:srgbClr val="000000"/>
              </a:buClr>
            </a:pPr>
            <a:r>
              <a:rPr lang="en-US" sz="2800" dirty="0"/>
              <a:t>Encryption - most devices offer the ability to scramble the information on the device so that it cannot be recovered if you lose the </a:t>
            </a:r>
            <a:r>
              <a:rPr lang="en-US" sz="2800" dirty="0" smtClean="0"/>
              <a:t>device</a:t>
            </a:r>
          </a:p>
          <a:p>
            <a:pPr lvl="1">
              <a:buClr>
                <a:srgbClr val="000000"/>
              </a:buClr>
            </a:pPr>
            <a:r>
              <a:rPr lang="en-US" sz="2400" dirty="0" smtClean="0">
                <a:ea typeface="ＭＳ Ｐゴシック" charset="0"/>
                <a:cs typeface="Arial" charset="0"/>
                <a:sym typeface="Arial" charset="0"/>
              </a:rPr>
              <a:t>Strategy:  Turn </a:t>
            </a:r>
            <a:r>
              <a:rPr lang="en-US" sz="2400" dirty="0">
                <a:ea typeface="ＭＳ Ｐゴシック" charset="0"/>
                <a:cs typeface="Arial" charset="0"/>
                <a:sym typeface="Arial" charset="0"/>
              </a:rPr>
              <a:t>it on</a:t>
            </a:r>
          </a:p>
          <a:p>
            <a:pPr>
              <a:spcBef>
                <a:spcPts val="700"/>
              </a:spcBef>
              <a:buClr>
                <a:srgbClr val="000000"/>
              </a:buClr>
            </a:pPr>
            <a:r>
              <a:rPr lang="en-US" sz="2800" dirty="0"/>
              <a:t>Encryption is useless if you don</a:t>
            </a:r>
            <a:r>
              <a:rPr lang="ja-JP" altLang="en-US" sz="2800" dirty="0">
                <a:cs typeface="Arial" charset="0"/>
                <a:sym typeface="Arial" charset="0"/>
              </a:rPr>
              <a:t>’</a:t>
            </a:r>
            <a:r>
              <a:rPr lang="en-US" sz="2800" dirty="0"/>
              <a:t>t password or PIN protect the device before you lose </a:t>
            </a:r>
            <a:r>
              <a:rPr lang="en-US" sz="2800" dirty="0" smtClean="0"/>
              <a:t>it.</a:t>
            </a:r>
          </a:p>
          <a:p>
            <a:pPr lvl="1">
              <a:spcBef>
                <a:spcPts val="700"/>
              </a:spcBef>
              <a:buClr>
                <a:srgbClr val="000000"/>
              </a:buClr>
            </a:pPr>
            <a:r>
              <a:rPr lang="en-US" sz="2400" dirty="0" smtClean="0">
                <a:ea typeface="ＭＳ Ｐゴシック" charset="0"/>
                <a:cs typeface="Arial" charset="0"/>
                <a:sym typeface="Arial" charset="0"/>
              </a:rPr>
              <a:t>Strategy:  Set </a:t>
            </a:r>
            <a:r>
              <a:rPr lang="en-US" sz="2400" dirty="0">
                <a:ea typeface="ＭＳ Ｐゴシック" charset="0"/>
                <a:cs typeface="Arial" charset="0"/>
                <a:sym typeface="Arial" charset="0"/>
              </a:rPr>
              <a:t>a strong PIN or </a:t>
            </a:r>
            <a:r>
              <a:rPr lang="en-US" sz="2400" dirty="0" smtClean="0">
                <a:ea typeface="ＭＳ Ｐゴシック" charset="0"/>
                <a:cs typeface="Arial" charset="0"/>
                <a:sym typeface="Arial" charset="0"/>
              </a:rPr>
              <a:t>password</a:t>
            </a:r>
          </a:p>
          <a:p>
            <a:pPr lvl="1">
              <a:spcBef>
                <a:spcPts val="700"/>
              </a:spcBef>
              <a:buClr>
                <a:srgbClr val="000000"/>
              </a:buClr>
            </a:pPr>
            <a:r>
              <a:rPr lang="en-US" sz="2400" dirty="0" smtClean="0">
                <a:ea typeface="ＭＳ Ｐゴシック" charset="0"/>
                <a:cs typeface="Arial" charset="0"/>
                <a:sym typeface="Arial" charset="0"/>
              </a:rPr>
              <a:t>Strategy:  Change </a:t>
            </a:r>
            <a:r>
              <a:rPr lang="en-US" sz="2400" dirty="0">
                <a:ea typeface="ＭＳ Ｐゴシック" charset="0"/>
                <a:cs typeface="Arial" charset="0"/>
                <a:sym typeface="Arial" charset="0"/>
              </a:rPr>
              <a:t>your PIN / Password </a:t>
            </a:r>
            <a:r>
              <a:rPr lang="en-US" sz="2400" dirty="0" smtClean="0">
                <a:ea typeface="ＭＳ Ｐゴシック" charset="0"/>
                <a:cs typeface="Arial" charset="0"/>
                <a:sym typeface="Arial" charset="0"/>
              </a:rPr>
              <a:t>periodically</a:t>
            </a:r>
            <a:endParaRPr lang="en-US" dirty="0">
              <a:ea typeface="ＭＳ Ｐゴシック" charset="0"/>
              <a:cs typeface="Arial" charset="0"/>
              <a:sym typeface="Arial" charset="0"/>
            </a:endParaRPr>
          </a:p>
          <a:p>
            <a:pPr marL="549275" indent="-549275" defTabSz="914400">
              <a:spcBef>
                <a:spcPts val="700"/>
              </a:spcBef>
              <a:buClr>
                <a:srgbClr val="000000"/>
              </a:buClr>
              <a:buFont typeface="Helvetica" charset="0"/>
              <a:buChar char="•"/>
            </a:pPr>
            <a:r>
              <a:rPr lang="en-US" sz="2800" dirty="0"/>
              <a:t>Consider find my device / wipe technologies</a:t>
            </a:r>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49</a:t>
            </a:fld>
            <a:endParaRPr lang="en-US" dirty="0"/>
          </a:p>
        </p:txBody>
      </p:sp>
    </p:spTree>
    <p:extLst>
      <p:ext uri="{BB962C8B-B14F-4D97-AF65-F5344CB8AC3E}">
        <p14:creationId xmlns:p14="http://schemas.microsoft.com/office/powerpoint/2010/main" val="762304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Breaches</a:t>
            </a:r>
            <a:endParaRPr lang="en-US" dirty="0"/>
          </a:p>
        </p:txBody>
      </p:sp>
      <p:sp>
        <p:nvSpPr>
          <p:cNvPr id="3" name="Content Placeholder 2"/>
          <p:cNvSpPr>
            <a:spLocks noGrp="1"/>
          </p:cNvSpPr>
          <p:nvPr>
            <p:ph idx="1"/>
          </p:nvPr>
        </p:nvSpPr>
        <p:spPr/>
        <p:txBody>
          <a:bodyPr/>
          <a:lstStyle/>
          <a:p>
            <a:r>
              <a:rPr lang="en-US" sz="1800" b="1" dirty="0"/>
              <a:t>Example </a:t>
            </a:r>
            <a:r>
              <a:rPr lang="en-US" sz="1800" b="1" dirty="0" smtClean="0"/>
              <a:t>1:</a:t>
            </a:r>
            <a:r>
              <a:rPr lang="en-US" sz="1800" dirty="0"/>
              <a:t> </a:t>
            </a:r>
            <a:r>
              <a:rPr lang="en-US" sz="1800" dirty="0" smtClean="0"/>
              <a:t>In </a:t>
            </a:r>
            <a:r>
              <a:rPr lang="en-US" sz="1800" dirty="0"/>
              <a:t>a construction loan draw request, </a:t>
            </a:r>
            <a:r>
              <a:rPr lang="en-US" sz="1800" dirty="0" smtClean="0"/>
              <a:t>the general </a:t>
            </a:r>
            <a:r>
              <a:rPr lang="en-US" sz="1800" dirty="0"/>
              <a:t>contractor’s email account was breached and wire instructions </a:t>
            </a:r>
            <a:r>
              <a:rPr lang="en-US" sz="1800" dirty="0" smtClean="0"/>
              <a:t>for the </a:t>
            </a:r>
            <a:r>
              <a:rPr lang="en-US" sz="1800" dirty="0"/>
              <a:t>draw request were intercepted and changed to a fraudulent account.  A fraudulent email was sent to the developer, who in turn sent it to the settlement officer with instructions to proceed with disbursement</a:t>
            </a:r>
            <a:r>
              <a:rPr lang="en-US" sz="1800" dirty="0" smtClean="0"/>
              <a:t>.</a:t>
            </a:r>
          </a:p>
          <a:p>
            <a:pPr marL="0" indent="0">
              <a:buNone/>
            </a:pPr>
            <a:endParaRPr lang="en-US" sz="1800" dirty="0"/>
          </a:p>
          <a:p>
            <a:r>
              <a:rPr lang="en-US" sz="1800" b="1" dirty="0"/>
              <a:t>Example 2:  </a:t>
            </a:r>
            <a:r>
              <a:rPr lang="en-US" sz="1800" dirty="0" smtClean="0"/>
              <a:t>One </a:t>
            </a:r>
            <a:r>
              <a:rPr lang="en-US" sz="1800" dirty="0"/>
              <a:t>of 45 disbursements on a transaction involved payment of an invoice sent to the buyer; buyer in turn sent it to their attorney who sent it to the settlement officer with instructions to pay at close of escrow.  As it turned out, the buyer’s email account was breached by a fraudster and the money was sent to the fraudster’s account</a:t>
            </a:r>
            <a:r>
              <a:rPr lang="en-US" sz="1800" dirty="0" smtClean="0"/>
              <a:t>.</a:t>
            </a:r>
          </a:p>
          <a:p>
            <a:pPr marL="0" indent="0">
              <a:buNone/>
            </a:pPr>
            <a:endParaRPr lang="en-US" sz="1800" dirty="0"/>
          </a:p>
          <a:p>
            <a:r>
              <a:rPr lang="en-US" sz="1800" b="1" dirty="0"/>
              <a:t>Example </a:t>
            </a:r>
            <a:r>
              <a:rPr lang="en-US" sz="1800" b="1" dirty="0" smtClean="0"/>
              <a:t>3:</a:t>
            </a:r>
            <a:r>
              <a:rPr lang="en-US" sz="1800" dirty="0" smtClean="0"/>
              <a:t>Buyer’s </a:t>
            </a:r>
            <a:r>
              <a:rPr lang="en-US" sz="1800" dirty="0"/>
              <a:t>email account was breached and wire instructions for earnest money deposit were rerouted to a fraudster’s account</a:t>
            </a:r>
            <a:r>
              <a:rPr lang="en-US" sz="1800" dirty="0" smtClean="0"/>
              <a:t>.</a:t>
            </a:r>
            <a:endParaRPr lang="en-US" sz="1800" dirty="0"/>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5</a:t>
            </a:fld>
            <a:endParaRPr lang="en-US" dirty="0"/>
          </a:p>
        </p:txBody>
      </p:sp>
    </p:spTree>
    <p:extLst>
      <p:ext uri="{BB962C8B-B14F-4D97-AF65-F5344CB8AC3E}">
        <p14:creationId xmlns:p14="http://schemas.microsoft.com/office/powerpoint/2010/main" val="38927776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Passwords</a:t>
            </a:r>
            <a:endParaRPr lang="en-US" dirty="0"/>
          </a:p>
        </p:txBody>
      </p:sp>
      <p:sp>
        <p:nvSpPr>
          <p:cNvPr id="3" name="Content Placeholder 2"/>
          <p:cNvSpPr>
            <a:spLocks noGrp="1"/>
          </p:cNvSpPr>
          <p:nvPr>
            <p:ph idx="1"/>
          </p:nvPr>
        </p:nvSpPr>
        <p:spPr/>
        <p:txBody>
          <a:bodyPr/>
          <a:lstStyle/>
          <a:p>
            <a:r>
              <a:rPr lang="en-US" sz="2800" dirty="0" smtClean="0"/>
              <a:t>We use passwords every </a:t>
            </a:r>
            <a:r>
              <a:rPr lang="en-US" sz="2800" dirty="0"/>
              <a:t>day, from accessing your email and banking online to purchasing goods or accessing your smartphone. </a:t>
            </a:r>
            <a:endParaRPr lang="en-US" sz="2800" dirty="0" smtClean="0"/>
          </a:p>
          <a:p>
            <a:r>
              <a:rPr lang="en-US" sz="2800" dirty="0" smtClean="0"/>
              <a:t>Passwords </a:t>
            </a:r>
            <a:r>
              <a:rPr lang="en-US" sz="2800" dirty="0"/>
              <a:t>are also one of </a:t>
            </a:r>
            <a:r>
              <a:rPr lang="en-US" sz="2800" dirty="0" smtClean="0"/>
              <a:t>our </a:t>
            </a:r>
            <a:r>
              <a:rPr lang="en-US" sz="2800" dirty="0"/>
              <a:t>weakest </a:t>
            </a:r>
            <a:r>
              <a:rPr lang="en-US" sz="2800" dirty="0" smtClean="0"/>
              <a:t>points</a:t>
            </a:r>
          </a:p>
          <a:p>
            <a:endParaRPr lang="en-US" sz="2800" dirty="0" smtClean="0"/>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50</a:t>
            </a:fld>
            <a:endParaRPr lang="en-US" dirty="0"/>
          </a:p>
        </p:txBody>
      </p:sp>
      <p:pic>
        <p:nvPicPr>
          <p:cNvPr id="5" name="Picture 4"/>
          <p:cNvPicPr>
            <a:picLocks noChangeAspect="1"/>
          </p:cNvPicPr>
          <p:nvPr/>
        </p:nvPicPr>
        <p:blipFill>
          <a:blip r:embed="rId2"/>
          <a:stretch>
            <a:fillRect/>
          </a:stretch>
        </p:blipFill>
        <p:spPr>
          <a:xfrm>
            <a:off x="172948" y="4238561"/>
            <a:ext cx="4190971" cy="2128848"/>
          </a:xfrm>
          <a:prstGeom prst="rect">
            <a:avLst/>
          </a:prstGeom>
        </p:spPr>
      </p:pic>
      <p:pic>
        <p:nvPicPr>
          <p:cNvPr id="6" name="Picture 5"/>
          <p:cNvPicPr>
            <a:picLocks noChangeAspect="1"/>
          </p:cNvPicPr>
          <p:nvPr/>
        </p:nvPicPr>
        <p:blipFill>
          <a:blip r:embed="rId3"/>
          <a:stretch>
            <a:fillRect/>
          </a:stretch>
        </p:blipFill>
        <p:spPr>
          <a:xfrm>
            <a:off x="4724400" y="4207053"/>
            <a:ext cx="4093391" cy="2101672"/>
          </a:xfrm>
          <a:prstGeom prst="rect">
            <a:avLst/>
          </a:prstGeom>
        </p:spPr>
      </p:pic>
      <p:sp>
        <p:nvSpPr>
          <p:cNvPr id="7" name="TextBox 6"/>
          <p:cNvSpPr txBox="1"/>
          <p:nvPr/>
        </p:nvSpPr>
        <p:spPr>
          <a:xfrm>
            <a:off x="254699" y="3928171"/>
            <a:ext cx="8534400" cy="276999"/>
          </a:xfrm>
          <a:prstGeom prst="rect">
            <a:avLst/>
          </a:prstGeom>
          <a:noFill/>
        </p:spPr>
        <p:txBody>
          <a:bodyPr wrap="square" rtlCol="0">
            <a:spAutoFit/>
          </a:bodyPr>
          <a:lstStyle/>
          <a:p>
            <a:r>
              <a:rPr lang="en-US" sz="1200" b="1" i="1" dirty="0" smtClean="0"/>
              <a:t>                           Weak password Scheme			Strong password Scheme</a:t>
            </a:r>
            <a:endParaRPr lang="en-US" sz="1200" b="1" i="1" dirty="0"/>
          </a:p>
        </p:txBody>
      </p:sp>
    </p:spTree>
    <p:extLst>
      <p:ext uri="{BB962C8B-B14F-4D97-AF65-F5344CB8AC3E}">
        <p14:creationId xmlns:p14="http://schemas.microsoft.com/office/powerpoint/2010/main" val="26059004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Grp="1" noChangeArrowheads="1"/>
          </p:cNvSpPr>
          <p:nvPr>
            <p:ph type="title"/>
          </p:nvPr>
        </p:nvSpPr>
        <p:spPr>
          <a:xfrm>
            <a:off x="304800" y="76200"/>
            <a:ext cx="8229600" cy="1143000"/>
          </a:xfrm>
        </p:spPr>
        <p:txBody>
          <a:bodyPr lIns="0" tIns="0" rIns="0" bIns="0"/>
          <a:lstStyle/>
          <a:p>
            <a:pPr defTabSz="914400"/>
            <a:r>
              <a:rPr lang="en-US" dirty="0"/>
              <a:t>What You Can Do</a:t>
            </a:r>
            <a:br>
              <a:rPr lang="en-US" dirty="0"/>
            </a:br>
            <a:r>
              <a:rPr lang="en-US" sz="3000" dirty="0"/>
              <a:t>Passwords</a:t>
            </a:r>
          </a:p>
        </p:txBody>
      </p:sp>
      <p:sp>
        <p:nvSpPr>
          <p:cNvPr id="109570" name="Rectangle 2"/>
          <p:cNvSpPr>
            <a:spLocks noGrp="1" noChangeArrowheads="1"/>
          </p:cNvSpPr>
          <p:nvPr>
            <p:ph idx="1"/>
          </p:nvPr>
        </p:nvSpPr>
        <p:spPr>
          <a:xfrm>
            <a:off x="457200" y="1600199"/>
            <a:ext cx="8229600" cy="4572000"/>
          </a:xfrm>
        </p:spPr>
        <p:txBody>
          <a:bodyPr lIns="50800" tIns="50800" rIns="50800" bIns="50800"/>
          <a:lstStyle/>
          <a:p>
            <a:pPr>
              <a:spcBef>
                <a:spcPts val="700"/>
              </a:spcBef>
              <a:buClr>
                <a:srgbClr val="000000"/>
              </a:buClr>
            </a:pPr>
            <a:r>
              <a:rPr lang="en-US" sz="2400" dirty="0" smtClean="0"/>
              <a:t>Don’t use </a:t>
            </a:r>
            <a:r>
              <a:rPr lang="en-US" sz="2400" dirty="0"/>
              <a:t>the same password for Facebook, </a:t>
            </a:r>
            <a:r>
              <a:rPr lang="en-US" sz="2400" dirty="0" smtClean="0"/>
              <a:t>LinkedIn, your office </a:t>
            </a:r>
            <a:r>
              <a:rPr lang="en-US" sz="2400" dirty="0"/>
              <a:t>and your bank</a:t>
            </a:r>
            <a:r>
              <a:rPr lang="en-US" sz="2400" dirty="0" smtClean="0"/>
              <a:t>?</a:t>
            </a:r>
          </a:p>
          <a:p>
            <a:r>
              <a:rPr lang="en-US" sz="2400" dirty="0" smtClean="0"/>
              <a:t>Strong </a:t>
            </a:r>
            <a:r>
              <a:rPr lang="en-US" sz="2400" dirty="0"/>
              <a:t>passwords are essential to protecting yourself.</a:t>
            </a:r>
          </a:p>
          <a:p>
            <a:r>
              <a:rPr lang="en-US" sz="2400" dirty="0"/>
              <a:t>Consider using password safes </a:t>
            </a:r>
          </a:p>
          <a:p>
            <a:pPr marL="342900" lvl="1" indent="-342900">
              <a:spcBef>
                <a:spcPts val="600"/>
              </a:spcBef>
              <a:buClr>
                <a:srgbClr val="000000"/>
              </a:buClr>
              <a:buFont typeface="Arial" pitchFamily="34" charset="0"/>
              <a:buChar char="•"/>
            </a:pPr>
            <a:r>
              <a:rPr lang="en-US" sz="2400" dirty="0"/>
              <a:t>Avoid sharing passwords </a:t>
            </a:r>
            <a:endParaRPr lang="en-US" sz="2400" dirty="0">
              <a:sym typeface="Arial" charset="0"/>
            </a:endParaRPr>
          </a:p>
          <a:p>
            <a:pPr marL="342900" lvl="1" indent="-342900">
              <a:spcBef>
                <a:spcPts val="600"/>
              </a:spcBef>
              <a:buClr>
                <a:srgbClr val="000000"/>
              </a:buClr>
              <a:buFont typeface="Arial" pitchFamily="34" charset="0"/>
              <a:buChar char="•"/>
            </a:pPr>
            <a:r>
              <a:rPr lang="en-US" sz="2400" dirty="0"/>
              <a:t>Develop a strong password scheme/Passphrase</a:t>
            </a:r>
          </a:p>
          <a:p>
            <a:pPr marL="342900" lvl="1" indent="-342900">
              <a:spcBef>
                <a:spcPts val="600"/>
              </a:spcBef>
              <a:buClr>
                <a:srgbClr val="000000"/>
              </a:buClr>
              <a:buFont typeface="Arial" pitchFamily="34" charset="0"/>
              <a:buChar char="•"/>
            </a:pPr>
            <a:r>
              <a:rPr lang="en-US" sz="2400" dirty="0">
                <a:hlinkClick r:id="rId3"/>
              </a:rPr>
              <a:t>https://howsecureismypassword.net/</a:t>
            </a:r>
            <a:endParaRPr lang="en-US" sz="2400" dirty="0"/>
          </a:p>
          <a:p>
            <a:pPr marL="342900" lvl="1" indent="-342900">
              <a:spcBef>
                <a:spcPts val="600"/>
              </a:spcBef>
              <a:buClr>
                <a:srgbClr val="000000"/>
              </a:buClr>
              <a:buFont typeface="Arial" pitchFamily="34" charset="0"/>
              <a:buChar char="•"/>
            </a:pPr>
            <a:endParaRPr lang="en-US" sz="2400" dirty="0"/>
          </a:p>
          <a:p>
            <a:pPr marL="876300" lvl="1" indent="-457200">
              <a:spcBef>
                <a:spcPts val="600"/>
              </a:spcBef>
              <a:buClr>
                <a:srgbClr val="000000"/>
              </a:buClr>
            </a:pPr>
            <a:endParaRPr lang="en-US" sz="2400" dirty="0" smtClean="0"/>
          </a:p>
          <a:p>
            <a:pPr marL="876300" lvl="1" indent="-457200">
              <a:spcBef>
                <a:spcPts val="600"/>
              </a:spcBef>
              <a:buClr>
                <a:srgbClr val="000000"/>
              </a:buClr>
            </a:pPr>
            <a:endParaRPr lang="en-US" sz="2400" dirty="0" smtClean="0"/>
          </a:p>
          <a:p>
            <a:pPr marL="419100" lvl="1" indent="0">
              <a:spcBef>
                <a:spcPts val="600"/>
              </a:spcBef>
              <a:buClr>
                <a:srgbClr val="000000"/>
              </a:buClr>
              <a:buNone/>
            </a:pPr>
            <a:endParaRPr lang="en-US" sz="2400"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51</a:t>
            </a:fld>
            <a:endParaRPr lang="en-US" dirty="0"/>
          </a:p>
        </p:txBody>
      </p:sp>
    </p:spTree>
    <p:extLst>
      <p:ext uri="{BB962C8B-B14F-4D97-AF65-F5344CB8AC3E}">
        <p14:creationId xmlns:p14="http://schemas.microsoft.com/office/powerpoint/2010/main" val="4107020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a:t>
            </a:r>
            <a:endParaRPr lang="en-US" dirty="0"/>
          </a:p>
        </p:txBody>
      </p:sp>
      <p:sp>
        <p:nvSpPr>
          <p:cNvPr id="3" name="Content Placeholder 2"/>
          <p:cNvSpPr>
            <a:spLocks noGrp="1"/>
          </p:cNvSpPr>
          <p:nvPr>
            <p:ph idx="1"/>
          </p:nvPr>
        </p:nvSpPr>
        <p:spPr/>
        <p:txBody>
          <a:bodyPr/>
          <a:lstStyle/>
          <a:p>
            <a:pPr>
              <a:spcBef>
                <a:spcPts val="700"/>
              </a:spcBef>
              <a:buClr>
                <a:srgbClr val="000000"/>
              </a:buClr>
            </a:pPr>
            <a:r>
              <a:rPr lang="en-US" sz="2400" dirty="0"/>
              <a:t>When information is not encrypted, it is called plain text. </a:t>
            </a:r>
          </a:p>
          <a:p>
            <a:pPr lvl="1">
              <a:spcBef>
                <a:spcPts val="700"/>
              </a:spcBef>
              <a:buClr>
                <a:srgbClr val="000000"/>
              </a:buClr>
            </a:pPr>
            <a:r>
              <a:rPr lang="en-US" sz="2000" dirty="0" smtClean="0"/>
              <a:t>Anyone </a:t>
            </a:r>
            <a:r>
              <a:rPr lang="en-US" sz="2000" dirty="0"/>
              <a:t>can easily read or access it. </a:t>
            </a:r>
            <a:endParaRPr lang="en-US" sz="2000" dirty="0" smtClean="0"/>
          </a:p>
          <a:p>
            <a:pPr>
              <a:spcBef>
                <a:spcPts val="700"/>
              </a:spcBef>
              <a:buClr>
                <a:srgbClr val="000000"/>
              </a:buClr>
            </a:pPr>
            <a:r>
              <a:rPr lang="en-US" sz="2400" dirty="0" smtClean="0"/>
              <a:t>Encryption </a:t>
            </a:r>
            <a:r>
              <a:rPr lang="en-US" sz="2400" dirty="0"/>
              <a:t>converts </a:t>
            </a:r>
            <a:r>
              <a:rPr lang="en-US" sz="2400" dirty="0" smtClean="0"/>
              <a:t>information </a:t>
            </a:r>
            <a:r>
              <a:rPr lang="en-US" sz="2400" dirty="0"/>
              <a:t>into a non-readable format called cipher text. </a:t>
            </a:r>
            <a:endParaRPr lang="en-US" sz="2400" dirty="0" smtClean="0"/>
          </a:p>
          <a:p>
            <a:pPr lvl="1">
              <a:spcBef>
                <a:spcPts val="700"/>
              </a:spcBef>
              <a:buClr>
                <a:srgbClr val="000000"/>
              </a:buClr>
            </a:pPr>
            <a:r>
              <a:rPr lang="en-US" sz="2000" dirty="0" smtClean="0"/>
              <a:t>Encryption </a:t>
            </a:r>
            <a:r>
              <a:rPr lang="en-US" sz="2000" dirty="0"/>
              <a:t>works by using complex mathematical operations and a unique key to convert your information into cipher text. </a:t>
            </a:r>
            <a:endParaRPr lang="en-US" sz="2000" dirty="0" smtClean="0"/>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52</a:t>
            </a:fld>
            <a:endParaRPr lang="en-US" dirty="0"/>
          </a:p>
        </p:txBody>
      </p:sp>
    </p:spTree>
    <p:extLst>
      <p:ext uri="{BB962C8B-B14F-4D97-AF65-F5344CB8AC3E}">
        <p14:creationId xmlns:p14="http://schemas.microsoft.com/office/powerpoint/2010/main" val="8671621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a:t>
            </a:r>
            <a:endParaRPr lang="en-US" dirty="0"/>
          </a:p>
        </p:txBody>
      </p:sp>
      <p:sp>
        <p:nvSpPr>
          <p:cNvPr id="3" name="Content Placeholder 2"/>
          <p:cNvSpPr>
            <a:spLocks noGrp="1"/>
          </p:cNvSpPr>
          <p:nvPr>
            <p:ph idx="1"/>
          </p:nvPr>
        </p:nvSpPr>
        <p:spPr/>
        <p:txBody>
          <a:bodyPr/>
          <a:lstStyle/>
          <a:p>
            <a:pPr>
              <a:spcBef>
                <a:spcPts val="700"/>
              </a:spcBef>
              <a:buClr>
                <a:srgbClr val="000000"/>
              </a:buClr>
            </a:pPr>
            <a:r>
              <a:rPr lang="en-US" sz="2400" dirty="0"/>
              <a:t>Data at rest</a:t>
            </a:r>
          </a:p>
          <a:p>
            <a:pPr lvl="1">
              <a:spcBef>
                <a:spcPts val="700"/>
              </a:spcBef>
              <a:buClr>
                <a:srgbClr val="000000"/>
              </a:buClr>
            </a:pPr>
            <a:r>
              <a:rPr lang="en-US" sz="2000" dirty="0"/>
              <a:t>Information you store on your systems</a:t>
            </a:r>
          </a:p>
          <a:p>
            <a:pPr lvl="1">
              <a:spcBef>
                <a:spcPts val="700"/>
              </a:spcBef>
              <a:buClr>
                <a:srgbClr val="000000"/>
              </a:buClr>
            </a:pPr>
            <a:r>
              <a:rPr lang="en-US" sz="2000" dirty="0"/>
              <a:t>Use Full Disk Encryption </a:t>
            </a:r>
          </a:p>
          <a:p>
            <a:pPr lvl="1">
              <a:spcBef>
                <a:spcPts val="700"/>
              </a:spcBef>
              <a:buClr>
                <a:srgbClr val="000000"/>
              </a:buClr>
            </a:pPr>
            <a:r>
              <a:rPr lang="en-US" sz="2000" dirty="0"/>
              <a:t>Enable encryption on mobile devices </a:t>
            </a:r>
            <a:endParaRPr lang="en-US" sz="2000" dirty="0" smtClean="0"/>
          </a:p>
          <a:p>
            <a:pPr>
              <a:spcBef>
                <a:spcPts val="700"/>
              </a:spcBef>
              <a:buClr>
                <a:srgbClr val="000000"/>
              </a:buClr>
            </a:pPr>
            <a:r>
              <a:rPr lang="en-US" sz="2400" dirty="0"/>
              <a:t>Data in motion</a:t>
            </a:r>
          </a:p>
          <a:p>
            <a:pPr lvl="1">
              <a:spcBef>
                <a:spcPts val="700"/>
              </a:spcBef>
              <a:buClr>
                <a:srgbClr val="000000"/>
              </a:buClr>
            </a:pPr>
            <a:r>
              <a:rPr lang="en-US" sz="2000" dirty="0"/>
              <a:t>Use e-mail encryption solutions</a:t>
            </a:r>
          </a:p>
          <a:p>
            <a:pPr lvl="1">
              <a:spcBef>
                <a:spcPts val="700"/>
              </a:spcBef>
              <a:buClr>
                <a:srgbClr val="000000"/>
              </a:buClr>
            </a:pPr>
            <a:r>
              <a:rPr lang="en-US" sz="2000" dirty="0"/>
              <a:t>Consider using TLS, wherever </a:t>
            </a:r>
            <a:r>
              <a:rPr lang="en-US" sz="2000" dirty="0" smtClean="0"/>
              <a:t>available</a:t>
            </a:r>
          </a:p>
          <a:p>
            <a:pPr>
              <a:spcBef>
                <a:spcPts val="700"/>
              </a:spcBef>
              <a:buClr>
                <a:srgbClr val="000000"/>
              </a:buClr>
            </a:pPr>
            <a:r>
              <a:rPr lang="en-US" sz="2400" dirty="0" smtClean="0"/>
              <a:t>Removable media</a:t>
            </a:r>
          </a:p>
          <a:p>
            <a:pPr lvl="1">
              <a:spcBef>
                <a:spcPts val="700"/>
              </a:spcBef>
              <a:buClr>
                <a:srgbClr val="000000"/>
              </a:buClr>
            </a:pPr>
            <a:r>
              <a:rPr lang="en-US" sz="2000" dirty="0" smtClean="0"/>
              <a:t>Use encrypted thumb drives</a:t>
            </a:r>
          </a:p>
          <a:p>
            <a:pPr marL="114300" indent="0">
              <a:spcBef>
                <a:spcPts val="700"/>
              </a:spcBef>
              <a:buClr>
                <a:srgbClr val="000000"/>
              </a:buClr>
              <a:buNone/>
            </a:pPr>
            <a:endParaRPr lang="en-US" sz="2400" dirty="0"/>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53</a:t>
            </a:fld>
            <a:endParaRPr lang="en-US" dirty="0"/>
          </a:p>
        </p:txBody>
      </p:sp>
    </p:spTree>
    <p:extLst>
      <p:ext uri="{BB962C8B-B14F-4D97-AF65-F5344CB8AC3E}">
        <p14:creationId xmlns:p14="http://schemas.microsoft.com/office/powerpoint/2010/main" val="12447918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p:txBody>
          <a:bodyPr lIns="0" tIns="0" rIns="0" bIns="0"/>
          <a:lstStyle/>
          <a:p>
            <a:pPr defTabSz="914400"/>
            <a:r>
              <a:rPr lang="en-US" sz="4400" dirty="0" smtClean="0">
                <a:solidFill>
                  <a:srgbClr val="FFFFFF"/>
                </a:solidFill>
              </a:rPr>
              <a:t>Awareness is Key!</a:t>
            </a:r>
            <a:endParaRPr lang="en-US" dirty="0"/>
          </a:p>
        </p:txBody>
      </p:sp>
      <p:sp>
        <p:nvSpPr>
          <p:cNvPr id="51202" name="Rectangle 2"/>
          <p:cNvSpPr>
            <a:spLocks noGrp="1" noChangeArrowheads="1"/>
          </p:cNvSpPr>
          <p:nvPr>
            <p:ph idx="1"/>
          </p:nvPr>
        </p:nvSpPr>
        <p:spPr>
          <a:xfrm>
            <a:off x="457200" y="1600199"/>
            <a:ext cx="8229600" cy="4572000"/>
          </a:xfrm>
        </p:spPr>
        <p:txBody>
          <a:bodyPr lIns="50800" tIns="50800" rIns="50800" bIns="50800"/>
          <a:lstStyle/>
          <a:p>
            <a:pPr>
              <a:buClr>
                <a:srgbClr val="000000"/>
              </a:buClr>
            </a:pPr>
            <a:r>
              <a:rPr lang="en-US" sz="2800" dirty="0"/>
              <a:t>Their techniques are often innovative and evolve as we develop awareness and countermeasures</a:t>
            </a:r>
          </a:p>
          <a:p>
            <a:pPr>
              <a:buClr>
                <a:srgbClr val="000000"/>
              </a:buClr>
            </a:pPr>
            <a:r>
              <a:rPr lang="ja-JP" altLang="en-US" sz="2800" dirty="0" smtClean="0"/>
              <a:t>“</a:t>
            </a:r>
            <a:r>
              <a:rPr lang="en-US" sz="2800" dirty="0"/>
              <a:t>To use a castle wall metaphor … </a:t>
            </a:r>
            <a:r>
              <a:rPr lang="en-US" sz="2800" dirty="0" smtClean="0"/>
              <a:t>we’ve </a:t>
            </a:r>
            <a:r>
              <a:rPr lang="en-US" sz="2800" dirty="0"/>
              <a:t>gone from 10 foot walls to 12 foot walls, but some of the bad guys now have 14 foot ladders</a:t>
            </a:r>
            <a:r>
              <a:rPr lang="en-US" sz="2800" dirty="0" smtClean="0"/>
              <a:t>.</a:t>
            </a:r>
            <a:r>
              <a:rPr lang="ja-JP" altLang="en-US" sz="2800" dirty="0" smtClean="0"/>
              <a:t>”</a:t>
            </a:r>
            <a:endParaRPr lang="en-US" altLang="ja-JP" sz="2800" dirty="0" smtClean="0"/>
          </a:p>
          <a:p>
            <a:pPr>
              <a:buClr>
                <a:srgbClr val="000000"/>
              </a:buClr>
            </a:pPr>
            <a:r>
              <a:rPr lang="en-US" sz="2800" dirty="0" smtClean="0"/>
              <a:t>Awareness of their techniques is key to protecting yourself and your business</a:t>
            </a:r>
            <a:endParaRPr lang="en-US" sz="2800"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54</a:t>
            </a:fld>
            <a:endParaRPr lang="en-US" dirty="0"/>
          </a:p>
        </p:txBody>
      </p:sp>
    </p:spTree>
    <p:extLst>
      <p:ext uri="{BB962C8B-B14F-4D97-AF65-F5344CB8AC3E}">
        <p14:creationId xmlns:p14="http://schemas.microsoft.com/office/powerpoint/2010/main" val="286267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p:txBody>
          <a:bodyPr lIns="0" tIns="0" rIns="0" bIns="0"/>
          <a:lstStyle/>
          <a:p>
            <a:pPr defTabSz="914400"/>
            <a:r>
              <a:rPr lang="en-US" dirty="0">
                <a:solidFill>
                  <a:srgbClr val="FFFFFF"/>
                </a:solidFill>
              </a:rPr>
              <a:t>Tales from the Internet</a:t>
            </a:r>
            <a:r>
              <a:rPr lang="en-US" sz="4400" dirty="0">
                <a:solidFill>
                  <a:srgbClr val="FFFFFF"/>
                </a:solidFill>
              </a:rPr>
              <a:t>	</a:t>
            </a:r>
            <a:endParaRPr lang="en-US"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55</a:t>
            </a:fld>
            <a:endParaRPr lang="en-US" dirty="0"/>
          </a:p>
        </p:txBody>
      </p:sp>
      <p:pic>
        <p:nvPicPr>
          <p:cNvPr id="43010" name="Picture 2" descr="image13.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1" y="1752600"/>
            <a:ext cx="2394116" cy="3962400"/>
          </a:xfrm>
          <a:prstGeom prst="rect">
            <a:avLst/>
          </a:prstGeom>
          <a:noFill/>
          <a:ln>
            <a:noFill/>
          </a:ln>
          <a:effectLst>
            <a:outerShdw blurRad="292100" dist="139700" dir="2700000" algn="ctr"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extLst>
      <p:ext uri="{BB962C8B-B14F-4D97-AF65-F5344CB8AC3E}">
        <p14:creationId xmlns:p14="http://schemas.microsoft.com/office/powerpoint/2010/main" val="1150211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p:txBody>
          <a:bodyPr lIns="0" tIns="0" rIns="0" bIns="0"/>
          <a:lstStyle/>
          <a:p>
            <a:pPr defTabSz="914400"/>
            <a:r>
              <a:rPr lang="en-US" dirty="0">
                <a:solidFill>
                  <a:srgbClr val="FFFFFF"/>
                </a:solidFill>
              </a:rPr>
              <a:t>Tales from the Internet</a:t>
            </a:r>
            <a:r>
              <a:rPr lang="en-US" sz="4400" dirty="0">
                <a:solidFill>
                  <a:srgbClr val="FFFFFF"/>
                </a:solidFill>
              </a:rPr>
              <a:t>	</a:t>
            </a:r>
            <a:endParaRPr lang="en-US"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56</a:t>
            </a:fld>
            <a:endParaRPr lang="en-US" dirty="0"/>
          </a:p>
        </p:txBody>
      </p:sp>
      <p:pic>
        <p:nvPicPr>
          <p:cNvPr id="44034" name="Picture 2" descr="image14.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641942"/>
            <a:ext cx="2590800" cy="4014787"/>
          </a:xfrm>
          <a:prstGeom prst="rect">
            <a:avLst/>
          </a:prstGeom>
          <a:noFill/>
          <a:ln>
            <a:noFill/>
          </a:ln>
          <a:effectLst>
            <a:outerShdw blurRad="292100" dist="139700" dir="2700000" algn="ctr"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extLst>
      <p:ext uri="{BB962C8B-B14F-4D97-AF65-F5344CB8AC3E}">
        <p14:creationId xmlns:p14="http://schemas.microsoft.com/office/powerpoint/2010/main" val="1352524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p:txBody>
          <a:bodyPr lIns="0" tIns="0" rIns="0" bIns="0"/>
          <a:lstStyle/>
          <a:p>
            <a:pPr defTabSz="914400"/>
            <a:r>
              <a:rPr lang="en-US" dirty="0">
                <a:solidFill>
                  <a:srgbClr val="FFFFFF"/>
                </a:solidFill>
              </a:rPr>
              <a:t>Tales from the Internet</a:t>
            </a:r>
            <a:r>
              <a:rPr lang="en-US" sz="4400" dirty="0">
                <a:solidFill>
                  <a:srgbClr val="FFFFFF"/>
                </a:solidFill>
              </a:rPr>
              <a:t>	</a:t>
            </a:r>
            <a:endParaRPr lang="en-US"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57</a:t>
            </a:fld>
            <a:endParaRPr lang="en-US" dirty="0"/>
          </a:p>
        </p:txBody>
      </p:sp>
      <p:pic>
        <p:nvPicPr>
          <p:cNvPr id="45058" name="Picture 2" descr="image14.png"/>
          <p:cNvPicPr>
            <a:picLocks noChangeAspect="1"/>
          </p:cNvPicPr>
          <p:nvPr/>
        </p:nvPicPr>
        <p:blipFill>
          <a:blip r:embed="rId3">
            <a:extLst>
              <a:ext uri="{28A0092B-C50C-407E-A947-70E740481C1C}">
                <a14:useLocalDpi xmlns:a14="http://schemas.microsoft.com/office/drawing/2010/main" val="0"/>
              </a:ext>
            </a:extLst>
          </a:blip>
          <a:srcRect r="39528" b="57642"/>
          <a:stretch>
            <a:fillRect/>
          </a:stretch>
        </p:blipFill>
        <p:spPr bwMode="auto">
          <a:xfrm>
            <a:off x="2362200" y="1600200"/>
            <a:ext cx="4321175" cy="4953000"/>
          </a:xfrm>
          <a:prstGeom prst="rect">
            <a:avLst/>
          </a:prstGeom>
          <a:noFill/>
          <a:ln>
            <a:noFill/>
          </a:ln>
          <a:effectLst>
            <a:outerShdw blurRad="292100" dist="139700" dir="2700000" algn="ctr"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extLst>
      <p:ext uri="{BB962C8B-B14F-4D97-AF65-F5344CB8AC3E}">
        <p14:creationId xmlns:p14="http://schemas.microsoft.com/office/powerpoint/2010/main" val="2044930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p:txBody>
          <a:bodyPr lIns="0" tIns="0" rIns="0" bIns="0"/>
          <a:lstStyle/>
          <a:p>
            <a:pPr defTabSz="914400"/>
            <a:r>
              <a:rPr lang="en-US" dirty="0">
                <a:solidFill>
                  <a:srgbClr val="FFFFFF"/>
                </a:solidFill>
              </a:rPr>
              <a:t>Tales from the Internet</a:t>
            </a:r>
            <a:r>
              <a:rPr lang="en-US" sz="4400" dirty="0">
                <a:solidFill>
                  <a:srgbClr val="FFFFFF"/>
                </a:solidFill>
              </a:rPr>
              <a:t>	</a:t>
            </a:r>
            <a:endParaRPr lang="en-US"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58</a:t>
            </a:fld>
            <a:endParaRPr lang="en-US" dirty="0"/>
          </a:p>
        </p:txBody>
      </p:sp>
      <p:pic>
        <p:nvPicPr>
          <p:cNvPr id="46082" name="Picture 2" descr="image15.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524000"/>
            <a:ext cx="2667000" cy="4244975"/>
          </a:xfrm>
          <a:prstGeom prst="rect">
            <a:avLst/>
          </a:prstGeom>
          <a:noFill/>
          <a:ln>
            <a:noFill/>
          </a:ln>
          <a:effectLst>
            <a:outerShdw blurRad="292100" dist="139700" dir="2700000" algn="ctr"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extLst>
      <p:ext uri="{BB962C8B-B14F-4D97-AF65-F5344CB8AC3E}">
        <p14:creationId xmlns:p14="http://schemas.microsoft.com/office/powerpoint/2010/main" val="2041075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type="title"/>
          </p:nvPr>
        </p:nvSpPr>
        <p:spPr/>
        <p:txBody>
          <a:bodyPr lIns="0" tIns="0" rIns="0" bIns="0"/>
          <a:lstStyle/>
          <a:p>
            <a:pPr defTabSz="914400"/>
            <a:r>
              <a:rPr lang="en-US" sz="4400" dirty="0">
                <a:solidFill>
                  <a:srgbClr val="FFFFFF"/>
                </a:solidFill>
              </a:rPr>
              <a:t>Tales from the Internet</a:t>
            </a:r>
            <a:endParaRPr lang="en-US" dirty="0"/>
          </a:p>
        </p:txBody>
      </p:sp>
      <p:sp>
        <p:nvSpPr>
          <p:cNvPr id="132" name="Shape 132"/>
          <p:cNvSpPr>
            <a:spLocks noGrp="1"/>
          </p:cNvSpPr>
          <p:nvPr>
            <p:ph type="body" idx="1"/>
          </p:nvPr>
        </p:nvSpPr>
        <p:spPr>
          <a:xfrm>
            <a:off x="457200" y="1598612"/>
            <a:ext cx="8229600" cy="4572000"/>
          </a:xfrm>
          <a:prstGeom prst="rect">
            <a:avLst/>
          </a:prstGeom>
          <a:noFill/>
          <a:ln w="9525">
            <a:noFill/>
            <a:miter lim="800000"/>
            <a:headEnd/>
            <a:tailEnd/>
          </a:ln>
        </p:spPr>
        <p:txBody>
          <a:bodyPr vert="horz" wrap="square" lIns="50800" tIns="50800" rIns="50800" bIns="50800" numCol="1" anchor="t" anchorCtr="0" compatLnSpc="1">
            <a:prstTxWarp prst="textNoShape">
              <a:avLst/>
            </a:prstTxWarp>
          </a:bodyPr>
          <a:lstStyle/>
          <a:p>
            <a:pPr algn="l" rtl="0" eaLnBrk="0" fontAlgn="base" hangingPunct="0">
              <a:spcBef>
                <a:spcPct val="20000"/>
              </a:spcBef>
              <a:spcAft>
                <a:spcPct val="0"/>
              </a:spcAft>
              <a:buClr>
                <a:srgbClr val="000000"/>
              </a:buClr>
              <a:buFont typeface="Arial" pitchFamily="34" charset="0"/>
              <a:buChar char="•"/>
            </a:pPr>
            <a:r>
              <a:rPr lang="en-US" sz="2800" b="0" kern="1200" dirty="0" smtClean="0">
                <a:solidFill>
                  <a:schemeClr val="tx1"/>
                </a:solidFill>
                <a:sym typeface="Helvetica"/>
              </a:rPr>
              <a:t>Okay, so now they have my “Twitter” account credentials.</a:t>
            </a:r>
          </a:p>
          <a:p>
            <a:pPr algn="l" rtl="0" eaLnBrk="0" fontAlgn="base" hangingPunct="0">
              <a:spcBef>
                <a:spcPct val="20000"/>
              </a:spcBef>
              <a:spcAft>
                <a:spcPct val="0"/>
              </a:spcAft>
              <a:buClr>
                <a:srgbClr val="000000"/>
              </a:buClr>
              <a:buFont typeface="Arial" pitchFamily="34" charset="0"/>
              <a:buChar char="•"/>
            </a:pPr>
            <a:r>
              <a:rPr lang="en-US" sz="2800" b="0" kern="1200" dirty="0" smtClean="0">
                <a:solidFill>
                  <a:schemeClr val="tx1"/>
                </a:solidFill>
                <a:sym typeface="Helvetica"/>
              </a:rPr>
              <a:t>Unfortunately, most of us tend to use the same or similar password across systems (banking, e-mail, work accounts).</a:t>
            </a:r>
          </a:p>
          <a:p>
            <a:pPr algn="l" rtl="0" eaLnBrk="0" fontAlgn="base" hangingPunct="0">
              <a:spcBef>
                <a:spcPct val="20000"/>
              </a:spcBef>
              <a:spcAft>
                <a:spcPct val="0"/>
              </a:spcAft>
              <a:buClr>
                <a:srgbClr val="000000"/>
              </a:buClr>
              <a:buFont typeface="Arial" pitchFamily="34" charset="0"/>
              <a:buChar char="•"/>
            </a:pPr>
            <a:r>
              <a:rPr lang="en-US" sz="2800" b="0" kern="1200" dirty="0" smtClean="0">
                <a:solidFill>
                  <a:schemeClr val="tx1"/>
                </a:solidFill>
                <a:sym typeface="Helvetica"/>
              </a:rPr>
              <a:t>Gaining access to one account, when combined with all of the publicly-shared personal information available via social networking sites quickly leads to a compromise of other accounts.</a:t>
            </a:r>
            <a:endParaRPr sz="2800" b="0" kern="1200" dirty="0">
              <a:solidFill>
                <a:schemeClr val="tx1"/>
              </a:solidFill>
              <a:sym typeface="Helvetica"/>
            </a:endParaRPr>
          </a:p>
        </p:txBody>
      </p:sp>
    </p:spTree>
    <p:extLst>
      <p:ext uri="{BB962C8B-B14F-4D97-AF65-F5344CB8AC3E}">
        <p14:creationId xmlns:p14="http://schemas.microsoft.com/office/powerpoint/2010/main" val="2095811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According to </a:t>
            </a:r>
            <a:r>
              <a:rPr lang="en-US" dirty="0" err="1" smtClean="0"/>
              <a:t>FinCEN</a:t>
            </a:r>
            <a:endParaRPr lang="en-US" dirty="0"/>
          </a:p>
        </p:txBody>
      </p:sp>
      <p:sp>
        <p:nvSpPr>
          <p:cNvPr id="3" name="Content Placeholder 2"/>
          <p:cNvSpPr>
            <a:spLocks noGrp="1"/>
          </p:cNvSpPr>
          <p:nvPr>
            <p:ph idx="1"/>
          </p:nvPr>
        </p:nvSpPr>
        <p:spPr>
          <a:xfrm>
            <a:off x="457200" y="1600201"/>
            <a:ext cx="8229600" cy="1295400"/>
          </a:xfrm>
        </p:spPr>
        <p:txBody>
          <a:bodyPr/>
          <a:lstStyle/>
          <a:p>
            <a:pPr marL="0" indent="0">
              <a:buNone/>
            </a:pPr>
            <a:r>
              <a:rPr lang="en-US" sz="2400" dirty="0"/>
              <a:t>From 2013 through September</a:t>
            </a:r>
            <a:r>
              <a:rPr lang="en-US" sz="2400" baseline="30000" dirty="0"/>
              <a:t> </a:t>
            </a:r>
            <a:r>
              <a:rPr lang="en-US" sz="2400" dirty="0"/>
              <a:t>6, 2016, there have been approximately 22,000 reported cases of email compromise fraud, involving $3.1 billion</a:t>
            </a:r>
            <a:r>
              <a:rPr lang="en-US" sz="2400" b="1" dirty="0"/>
              <a:t>.  </a:t>
            </a:r>
            <a:endParaRPr lang="en-US" sz="2400" dirty="0"/>
          </a:p>
          <a:p>
            <a:pPr marL="0" indent="0">
              <a:buNone/>
            </a:pPr>
            <a:endParaRPr lang="en-US" sz="1800" dirty="0"/>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6</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3027471"/>
            <a:ext cx="4038600" cy="3068529"/>
          </a:xfrm>
          <a:prstGeom prst="rect">
            <a:avLst/>
          </a:prstGeom>
        </p:spPr>
      </p:pic>
    </p:spTree>
    <p:extLst>
      <p:ext uri="{BB962C8B-B14F-4D97-AF65-F5344CB8AC3E}">
        <p14:creationId xmlns:p14="http://schemas.microsoft.com/office/powerpoint/2010/main" val="14960872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p:txBody>
          <a:bodyPr lIns="0" tIns="0" rIns="0" bIns="0"/>
          <a:lstStyle/>
          <a:p>
            <a:pPr defTabSz="914400"/>
            <a:r>
              <a:rPr lang="en-US" sz="4400" dirty="0">
                <a:solidFill>
                  <a:srgbClr val="FFFFFF"/>
                </a:solidFill>
              </a:rPr>
              <a:t>Tales from the Internet</a:t>
            </a:r>
            <a:endParaRPr lang="en-US" dirty="0"/>
          </a:p>
        </p:txBody>
      </p:sp>
      <p:sp>
        <p:nvSpPr>
          <p:cNvPr id="64514" name="Rectangle 2"/>
          <p:cNvSpPr>
            <a:spLocks noGrp="1" noChangeArrowheads="1"/>
          </p:cNvSpPr>
          <p:nvPr>
            <p:ph idx="1"/>
          </p:nvPr>
        </p:nvSpPr>
        <p:spPr>
          <a:xfrm>
            <a:off x="457200" y="1600199"/>
            <a:ext cx="8229600" cy="4572000"/>
          </a:xfrm>
        </p:spPr>
        <p:txBody>
          <a:bodyPr lIns="50800" tIns="50800" rIns="50800" bIns="50800"/>
          <a:lstStyle/>
          <a:p>
            <a:pPr>
              <a:buClr>
                <a:srgbClr val="000000"/>
              </a:buClr>
            </a:pPr>
            <a:r>
              <a:rPr lang="en-US" sz="2800" dirty="0"/>
              <a:t>An employee in your company walks into the office one morning and finds a USB stick on the floor near their desk. </a:t>
            </a:r>
            <a:endParaRPr lang="en-US" sz="2800" dirty="0">
              <a:cs typeface="Arial" charset="0"/>
              <a:sym typeface="Arial" charset="0"/>
            </a:endParaRPr>
          </a:p>
          <a:p>
            <a:pPr>
              <a:spcBef>
                <a:spcPts val="700"/>
              </a:spcBef>
              <a:buClr>
                <a:srgbClr val="000000"/>
              </a:buClr>
            </a:pPr>
            <a:r>
              <a:rPr lang="en-US" sz="2800" dirty="0"/>
              <a:t>The USB stick is </a:t>
            </a:r>
            <a:r>
              <a:rPr lang="en-US" sz="2800" dirty="0" smtClean="0"/>
              <a:t>labeled, </a:t>
            </a:r>
            <a:r>
              <a:rPr lang="ja-JP" altLang="en-US" sz="2800" dirty="0">
                <a:cs typeface="Arial" charset="0"/>
                <a:sym typeface="Arial" charset="0"/>
              </a:rPr>
              <a:t>“</a:t>
            </a:r>
            <a:r>
              <a:rPr lang="en-US" sz="2800" dirty="0"/>
              <a:t>Executive Compensation</a:t>
            </a:r>
            <a:r>
              <a:rPr lang="ja-JP" altLang="en-US" sz="2800" dirty="0">
                <a:cs typeface="Arial" charset="0"/>
                <a:sym typeface="Arial" charset="0"/>
              </a:rPr>
              <a:t>”</a:t>
            </a:r>
            <a:endParaRPr lang="en-US" sz="2800" dirty="0">
              <a:cs typeface="Arial" charset="0"/>
              <a:sym typeface="Arial" charset="0"/>
            </a:endParaRPr>
          </a:p>
          <a:p>
            <a:pPr>
              <a:spcBef>
                <a:spcPts val="700"/>
              </a:spcBef>
              <a:buClr>
                <a:srgbClr val="000000"/>
              </a:buClr>
            </a:pPr>
            <a:r>
              <a:rPr lang="en-US" sz="2800" dirty="0"/>
              <a:t>The employee inserts the USB stick into their computer and opens a file stored on the device</a:t>
            </a:r>
            <a:endParaRPr lang="en-US" sz="2800" dirty="0">
              <a:cs typeface="Arial" charset="0"/>
              <a:sym typeface="Arial" charset="0"/>
            </a:endParaRPr>
          </a:p>
          <a:p>
            <a:pPr>
              <a:spcBef>
                <a:spcPts val="700"/>
              </a:spcBef>
              <a:buClr>
                <a:srgbClr val="000000"/>
              </a:buClr>
            </a:pPr>
            <a:r>
              <a:rPr lang="en-US" sz="2800" dirty="0"/>
              <a:t>The file appears to be unreadable</a:t>
            </a:r>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60</a:t>
            </a:fld>
            <a:endParaRPr lang="en-US" dirty="0"/>
          </a:p>
        </p:txBody>
      </p:sp>
    </p:spTree>
    <p:extLst>
      <p:ext uri="{BB962C8B-B14F-4D97-AF65-F5344CB8AC3E}">
        <p14:creationId xmlns:p14="http://schemas.microsoft.com/office/powerpoint/2010/main" val="2275406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title"/>
          </p:nvPr>
        </p:nvSpPr>
        <p:spPr/>
        <p:txBody>
          <a:bodyPr lIns="0" tIns="0" rIns="0" bIns="0"/>
          <a:lstStyle/>
          <a:p>
            <a:pPr defTabSz="914400"/>
            <a:r>
              <a:rPr lang="en-US" sz="4400" dirty="0">
                <a:solidFill>
                  <a:srgbClr val="FFFFFF"/>
                </a:solidFill>
              </a:rPr>
              <a:t>Tales from the Internet</a:t>
            </a:r>
            <a:endParaRPr lang="en-US" dirty="0"/>
          </a:p>
        </p:txBody>
      </p:sp>
      <p:sp>
        <p:nvSpPr>
          <p:cNvPr id="65538" name="Rectangle 2"/>
          <p:cNvSpPr>
            <a:spLocks noGrp="1" noChangeArrowheads="1"/>
          </p:cNvSpPr>
          <p:nvPr>
            <p:ph idx="1"/>
          </p:nvPr>
        </p:nvSpPr>
        <p:spPr>
          <a:xfrm>
            <a:off x="457200" y="1600199"/>
            <a:ext cx="8229600" cy="4572000"/>
          </a:xfrm>
        </p:spPr>
        <p:txBody>
          <a:bodyPr lIns="50800" tIns="50800" rIns="50800" bIns="50800"/>
          <a:lstStyle/>
          <a:p>
            <a:pPr>
              <a:buClr>
                <a:srgbClr val="000000"/>
              </a:buClr>
            </a:pPr>
            <a:r>
              <a:rPr lang="en-US" sz="2800" dirty="0"/>
              <a:t>While browsing the Web, you get a pop-up window that appears to show an anti-virus scan in progress. Subsequently, a warning appears informing you that your machine is infected. </a:t>
            </a:r>
            <a:endParaRPr lang="en-US" sz="2800" dirty="0" smtClean="0"/>
          </a:p>
          <a:p>
            <a:pPr>
              <a:buClr>
                <a:srgbClr val="000000"/>
              </a:buClr>
            </a:pPr>
            <a:endParaRPr lang="en-US" sz="2800" dirty="0" smtClean="0"/>
          </a:p>
          <a:p>
            <a:pPr>
              <a:buClr>
                <a:srgbClr val="000000"/>
              </a:buClr>
            </a:pPr>
            <a:r>
              <a:rPr lang="en-US" sz="2800" dirty="0" smtClean="0"/>
              <a:t>Your choice:</a:t>
            </a:r>
            <a:endParaRPr lang="en-US" sz="2800" dirty="0"/>
          </a:p>
          <a:p>
            <a:pPr lvl="1">
              <a:buClr>
                <a:srgbClr val="000000"/>
              </a:buClr>
            </a:pPr>
            <a:r>
              <a:rPr lang="en-US" sz="2400" dirty="0" smtClean="0"/>
              <a:t>“Repair Infected”</a:t>
            </a:r>
          </a:p>
          <a:p>
            <a:pPr lvl="1">
              <a:buClr>
                <a:srgbClr val="000000"/>
              </a:buClr>
            </a:pPr>
            <a:r>
              <a:rPr lang="en-US" sz="2400" dirty="0" smtClean="0"/>
              <a:t>“Ignore”</a:t>
            </a:r>
            <a:endParaRPr lang="en-US"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61</a:t>
            </a:fld>
            <a:endParaRPr lang="en-US" dirty="0"/>
          </a:p>
        </p:txBody>
      </p:sp>
      <p:pic>
        <p:nvPicPr>
          <p:cNvPr id="65539" name="Picture 3" descr="rogu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581400"/>
            <a:ext cx="2971800" cy="2535721"/>
          </a:xfrm>
          <a:prstGeom prst="rect">
            <a:avLst/>
          </a:prstGeom>
          <a:noFill/>
          <a:ln>
            <a:noFill/>
          </a:ln>
          <a:effectLst>
            <a:outerShdw blurRad="292100" dist="139700" dir="2700000" algn="ctr"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Lst>
        </p:spPr>
      </p:pic>
    </p:spTree>
    <p:extLst>
      <p:ext uri="{BB962C8B-B14F-4D97-AF65-F5344CB8AC3E}">
        <p14:creationId xmlns:p14="http://schemas.microsoft.com/office/powerpoint/2010/main" val="2444312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p:txBody>
          <a:bodyPr lIns="0" tIns="0" rIns="0" bIns="0"/>
          <a:lstStyle/>
          <a:p>
            <a:pPr defTabSz="914400"/>
            <a:r>
              <a:rPr lang="en-US" sz="4400" dirty="0">
                <a:solidFill>
                  <a:srgbClr val="FFFFFF"/>
                </a:solidFill>
              </a:rPr>
              <a:t>Tales from the Internet</a:t>
            </a:r>
            <a:endParaRPr lang="en-US" dirty="0"/>
          </a:p>
        </p:txBody>
      </p:sp>
      <p:sp>
        <p:nvSpPr>
          <p:cNvPr id="59394" name="Rectangle 2"/>
          <p:cNvSpPr>
            <a:spLocks noGrp="1" noChangeArrowheads="1"/>
          </p:cNvSpPr>
          <p:nvPr>
            <p:ph idx="1"/>
          </p:nvPr>
        </p:nvSpPr>
        <p:spPr>
          <a:xfrm>
            <a:off x="457200" y="1600199"/>
            <a:ext cx="8229600" cy="4572000"/>
          </a:xfrm>
        </p:spPr>
        <p:txBody>
          <a:bodyPr lIns="50800" tIns="50800" rIns="50800" bIns="50800"/>
          <a:lstStyle/>
          <a:p>
            <a:pPr>
              <a:buClr>
                <a:srgbClr val="000000"/>
              </a:buClr>
            </a:pPr>
            <a:r>
              <a:rPr lang="en-US" sz="2800" dirty="0"/>
              <a:t>Suddenly, you get a popup window that </a:t>
            </a:r>
            <a:r>
              <a:rPr lang="en-US" sz="2800" dirty="0" smtClean="0"/>
              <a:t>says your personal files have been encrypted</a:t>
            </a:r>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62</a:t>
            </a:fld>
            <a:endParaRPr lang="en-US" dirty="0"/>
          </a:p>
        </p:txBody>
      </p:sp>
    </p:spTree>
    <p:extLst>
      <p:ext uri="{BB962C8B-B14F-4D97-AF65-F5344CB8AC3E}">
        <p14:creationId xmlns:p14="http://schemas.microsoft.com/office/powerpoint/2010/main" val="2222325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p:txBody>
          <a:bodyPr lIns="0" tIns="0" rIns="0" bIns="0"/>
          <a:lstStyle/>
          <a:p>
            <a:pPr defTabSz="914400"/>
            <a:r>
              <a:rPr lang="en-US" sz="4400" dirty="0">
                <a:solidFill>
                  <a:srgbClr val="FFFFFF"/>
                </a:solidFill>
              </a:rPr>
              <a:t>Tales from the Internet</a:t>
            </a:r>
            <a:endParaRPr lang="en-US" dirty="0"/>
          </a:p>
        </p:txBody>
      </p:sp>
      <p:sp>
        <p:nvSpPr>
          <p:cNvPr id="59394" name="Rectangle 2"/>
          <p:cNvSpPr>
            <a:spLocks noGrp="1" noChangeArrowheads="1"/>
          </p:cNvSpPr>
          <p:nvPr>
            <p:ph idx="1"/>
          </p:nvPr>
        </p:nvSpPr>
        <p:spPr>
          <a:xfrm>
            <a:off x="457200" y="1600199"/>
            <a:ext cx="8229600" cy="4572000"/>
          </a:xfrm>
        </p:spPr>
        <p:txBody>
          <a:bodyPr lIns="50800" tIns="50800" rIns="50800" bIns="50800"/>
          <a:lstStyle/>
          <a:p>
            <a:pPr>
              <a:buClr>
                <a:srgbClr val="000000"/>
              </a:buClr>
            </a:pPr>
            <a:r>
              <a:rPr lang="en-US" sz="2800" dirty="0"/>
              <a:t>Suddenly, you get a popup window that </a:t>
            </a:r>
            <a:r>
              <a:rPr lang="en-US" sz="2800" dirty="0" smtClean="0"/>
              <a:t>says your personal files have been encrypted</a:t>
            </a:r>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63</a:t>
            </a:fld>
            <a:endParaRPr lang="en-US" dirty="0"/>
          </a:p>
        </p:txBody>
      </p:sp>
      <p:pic>
        <p:nvPicPr>
          <p:cNvPr id="4" name="Picture 3" descr="cryptolock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819400"/>
            <a:ext cx="3685288" cy="30177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661202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p:txBody>
          <a:bodyPr lIns="0" tIns="0" rIns="0" bIns="0"/>
          <a:lstStyle/>
          <a:p>
            <a:pPr defTabSz="914400"/>
            <a:r>
              <a:rPr lang="en-US" sz="4400" dirty="0">
                <a:solidFill>
                  <a:srgbClr val="FFFFFF"/>
                </a:solidFill>
              </a:rPr>
              <a:t>Tales from the Internet</a:t>
            </a:r>
            <a:endParaRPr lang="en-US" dirty="0"/>
          </a:p>
        </p:txBody>
      </p:sp>
      <p:sp>
        <p:nvSpPr>
          <p:cNvPr id="52226" name="Rectangle 2"/>
          <p:cNvSpPr>
            <a:spLocks noGrp="1" noChangeArrowheads="1"/>
          </p:cNvSpPr>
          <p:nvPr>
            <p:ph idx="1"/>
          </p:nvPr>
        </p:nvSpPr>
        <p:spPr>
          <a:xfrm>
            <a:off x="457200" y="1600199"/>
            <a:ext cx="8229600" cy="4572000"/>
          </a:xfrm>
        </p:spPr>
        <p:txBody>
          <a:bodyPr lIns="50800" tIns="50800" rIns="50800" bIns="50800"/>
          <a:lstStyle/>
          <a:p>
            <a:pPr>
              <a:buClr>
                <a:srgbClr val="000000"/>
              </a:buClr>
            </a:pPr>
            <a:r>
              <a:rPr lang="en-US" sz="2800" dirty="0"/>
              <a:t>A warning pops up on your screen informing you that the FBI has detected that your PC has been used for criminal acts (downloading illicit images, pirated music, movies, etc.). </a:t>
            </a:r>
          </a:p>
          <a:p>
            <a:pPr>
              <a:buClr>
                <a:srgbClr val="000000"/>
              </a:buClr>
            </a:pPr>
            <a:r>
              <a:rPr lang="en-US" sz="2800" dirty="0"/>
              <a:t>Your computer is frozen and you cannot get off of the screen</a:t>
            </a:r>
            <a:endParaRPr lang="en-US" sz="2800" dirty="0">
              <a:cs typeface="Arial" charset="0"/>
              <a:sym typeface="Arial" charset="0"/>
            </a:endParaRPr>
          </a:p>
          <a:p>
            <a:pPr>
              <a:spcBef>
                <a:spcPts val="700"/>
              </a:spcBef>
              <a:buClr>
                <a:srgbClr val="000000"/>
              </a:buClr>
            </a:pPr>
            <a:r>
              <a:rPr lang="en-US" sz="2800" dirty="0"/>
              <a:t>If you don</a:t>
            </a:r>
            <a:r>
              <a:rPr lang="ja-JP" altLang="en-US" sz="2800" dirty="0">
                <a:cs typeface="Arial" charset="0"/>
                <a:sym typeface="Arial" charset="0"/>
              </a:rPr>
              <a:t>’</a:t>
            </a:r>
            <a:r>
              <a:rPr lang="en-US" sz="2800" dirty="0"/>
              <a:t>t immediately pay a fine (instructions for doing so included), the FBI will arrest you. </a:t>
            </a:r>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64</a:t>
            </a:fld>
            <a:endParaRPr lang="en-US" dirty="0"/>
          </a:p>
        </p:txBody>
      </p:sp>
    </p:spTree>
    <p:extLst>
      <p:ext uri="{BB962C8B-B14F-4D97-AF65-F5344CB8AC3E}">
        <p14:creationId xmlns:p14="http://schemas.microsoft.com/office/powerpoint/2010/main" val="4174702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p:txBody>
          <a:bodyPr lIns="0" tIns="0" rIns="0" bIns="0"/>
          <a:lstStyle/>
          <a:p>
            <a:pPr defTabSz="914400"/>
            <a:r>
              <a:rPr lang="en-US" sz="3900">
                <a:solidFill>
                  <a:srgbClr val="FFFFFF"/>
                </a:solidFill>
              </a:rPr>
              <a:t>If it came to you from the Internet	</a:t>
            </a:r>
            <a:endParaRPr lang="en-US"/>
          </a:p>
        </p:txBody>
      </p:sp>
      <p:sp>
        <p:nvSpPr>
          <p:cNvPr id="53250" name="Rectangle 2"/>
          <p:cNvSpPr>
            <a:spLocks noGrp="1" noChangeArrowheads="1"/>
          </p:cNvSpPr>
          <p:nvPr>
            <p:ph idx="1"/>
          </p:nvPr>
        </p:nvSpPr>
        <p:spPr/>
        <p:txBody>
          <a:bodyPr lIns="50800" tIns="50800" rIns="50800" bIns="50800"/>
          <a:lstStyle/>
          <a:p>
            <a:pPr marL="666750" indent="-666750" defTabSz="914400">
              <a:buClr>
                <a:srgbClr val="000000"/>
              </a:buClr>
              <a:buFont typeface="Helvetica" charset="0"/>
              <a:buChar char="•"/>
            </a:pPr>
            <a:r>
              <a:rPr lang="en-US" sz="3200" dirty="0"/>
              <a:t>Fake AV</a:t>
            </a:r>
            <a:endParaRPr lang="en-US" sz="1400" dirty="0">
              <a:latin typeface="Arial" charset="0"/>
              <a:cs typeface="Arial" charset="0"/>
              <a:sym typeface="Arial" charset="0"/>
            </a:endParaRPr>
          </a:p>
          <a:p>
            <a:pPr marL="965200" lvl="1" indent="-546100" defTabSz="914400">
              <a:spcBef>
                <a:spcPts val="600"/>
              </a:spcBef>
              <a:buClr>
                <a:srgbClr val="000000"/>
              </a:buClr>
              <a:buFont typeface="Helvetica" charset="0"/>
              <a:buChar char="–"/>
            </a:pPr>
            <a:r>
              <a:rPr lang="en-US" sz="2800" dirty="0"/>
              <a:t>Variation on the FBI thing</a:t>
            </a:r>
            <a:endParaRPr lang="en-US" sz="1400" dirty="0">
              <a:latin typeface="Arial" charset="0"/>
              <a:ea typeface="ＭＳ Ｐゴシック" charset="0"/>
              <a:cs typeface="Arial" charset="0"/>
              <a:sym typeface="Arial" charset="0"/>
            </a:endParaRPr>
          </a:p>
          <a:p>
            <a:pPr marL="965200" lvl="1" indent="-546100" defTabSz="914400">
              <a:spcBef>
                <a:spcPts val="600"/>
              </a:spcBef>
              <a:buClr>
                <a:srgbClr val="000000"/>
              </a:buClr>
              <a:buFont typeface="Helvetica" charset="0"/>
              <a:buChar char="–"/>
            </a:pPr>
            <a:r>
              <a:rPr lang="en-US" sz="2800" dirty="0"/>
              <a:t>Pop up from drive by malware (</a:t>
            </a:r>
            <a:r>
              <a:rPr lang="en-US" sz="2800" dirty="0" err="1"/>
              <a:t>Reveton</a:t>
            </a:r>
            <a:r>
              <a:rPr lang="en-US" sz="2800" dirty="0"/>
              <a:t>)</a:t>
            </a:r>
            <a:endParaRPr lang="en-US"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65</a:t>
            </a:fld>
            <a:endParaRPr lang="en-US" dirty="0"/>
          </a:p>
        </p:txBody>
      </p:sp>
      <p:pic>
        <p:nvPicPr>
          <p:cNvPr id="53251" name="Picture 3" descr="image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8575"/>
            <a:ext cx="9129713" cy="8924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53252" name="Group 4"/>
          <p:cNvGrpSpPr>
            <a:grpSpLocks/>
          </p:cNvGrpSpPr>
          <p:nvPr/>
        </p:nvGrpSpPr>
        <p:grpSpPr bwMode="auto">
          <a:xfrm>
            <a:off x="2667000" y="609600"/>
            <a:ext cx="3810000" cy="1965325"/>
            <a:chOff x="0" y="0"/>
            <a:chExt cx="3810000" cy="1966099"/>
          </a:xfrm>
        </p:grpSpPr>
        <p:sp>
          <p:nvSpPr>
            <p:cNvPr id="53253" name="AutoShape 5"/>
            <p:cNvSpPr>
              <a:spLocks/>
            </p:cNvSpPr>
            <p:nvPr/>
          </p:nvSpPr>
          <p:spPr bwMode="auto">
            <a:xfrm>
              <a:off x="0" y="0"/>
              <a:ext cx="3810000" cy="19660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651"/>
                  </a:moveTo>
                  <a:cubicBezTo>
                    <a:pt x="0" y="1186"/>
                    <a:pt x="612" y="0"/>
                    <a:pt x="1368" y="0"/>
                  </a:cubicBezTo>
                  <a:lnTo>
                    <a:pt x="3600" y="0"/>
                  </a:lnTo>
                  <a:lnTo>
                    <a:pt x="20231" y="0"/>
                  </a:lnTo>
                  <a:cubicBezTo>
                    <a:pt x="20987" y="0"/>
                    <a:pt x="21600" y="1186"/>
                    <a:pt x="21600" y="2651"/>
                  </a:cubicBezTo>
                  <a:lnTo>
                    <a:pt x="21600" y="13254"/>
                  </a:lnTo>
                  <a:cubicBezTo>
                    <a:pt x="21600" y="14718"/>
                    <a:pt x="20987" y="15905"/>
                    <a:pt x="20231" y="15905"/>
                  </a:cubicBezTo>
                  <a:lnTo>
                    <a:pt x="9000" y="15905"/>
                  </a:lnTo>
                  <a:lnTo>
                    <a:pt x="3712" y="21599"/>
                  </a:lnTo>
                  <a:lnTo>
                    <a:pt x="3600" y="15905"/>
                  </a:lnTo>
                  <a:lnTo>
                    <a:pt x="1368" y="15905"/>
                  </a:lnTo>
                  <a:cubicBezTo>
                    <a:pt x="612" y="15905"/>
                    <a:pt x="0" y="14718"/>
                    <a:pt x="0" y="13254"/>
                  </a:cubicBezTo>
                  <a:lnTo>
                    <a:pt x="0" y="9278"/>
                  </a:lnTo>
                  <a:close/>
                </a:path>
              </a:pathLst>
            </a:custGeom>
            <a:solidFill>
              <a:srgbClr val="4F81BD"/>
            </a:solid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en-US" sz="2400" b="0">
                <a:latin typeface="Gill Sans" charset="0"/>
                <a:cs typeface="Gill Sans" charset="0"/>
                <a:sym typeface="Gill Sans" charset="0"/>
              </a:endParaRPr>
            </a:p>
          </p:txBody>
        </p:sp>
        <p:sp>
          <p:nvSpPr>
            <p:cNvPr id="53254" name="AutoShape 6"/>
            <p:cNvSpPr>
              <a:spLocks/>
            </p:cNvSpPr>
            <p:nvPr/>
          </p:nvSpPr>
          <p:spPr bwMode="auto">
            <a:xfrm>
              <a:off x="70675" y="70675"/>
              <a:ext cx="3668650" cy="802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r>
                <a:rPr lang="en-US" sz="2400" b="0">
                  <a:latin typeface="Gill Sans" charset="0"/>
                  <a:cs typeface="Gill Sans" charset="0"/>
                  <a:sym typeface="Gill Sans" charset="0"/>
                </a:rPr>
                <a:t>Multi-use form – pick your crime</a:t>
              </a:r>
              <a:endParaRPr lang="en-US"/>
            </a:p>
          </p:txBody>
        </p:sp>
      </p:grpSp>
      <p:grpSp>
        <p:nvGrpSpPr>
          <p:cNvPr id="53255" name="Group 7"/>
          <p:cNvGrpSpPr>
            <a:grpSpLocks/>
          </p:cNvGrpSpPr>
          <p:nvPr/>
        </p:nvGrpSpPr>
        <p:grpSpPr bwMode="auto">
          <a:xfrm>
            <a:off x="2597150" y="609600"/>
            <a:ext cx="3879850" cy="4746625"/>
            <a:chOff x="0" y="0"/>
            <a:chExt cx="3879076" cy="4747394"/>
          </a:xfrm>
        </p:grpSpPr>
        <p:sp>
          <p:nvSpPr>
            <p:cNvPr id="53256" name="AutoShape 8"/>
            <p:cNvSpPr>
              <a:spLocks/>
            </p:cNvSpPr>
            <p:nvPr/>
          </p:nvSpPr>
          <p:spPr bwMode="auto">
            <a:xfrm>
              <a:off x="0" y="0"/>
              <a:ext cx="3879076" cy="47473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4" y="1097"/>
                  </a:moveTo>
                  <a:cubicBezTo>
                    <a:pt x="384" y="491"/>
                    <a:pt x="986" y="0"/>
                    <a:pt x="1728" y="0"/>
                  </a:cubicBezTo>
                  <a:lnTo>
                    <a:pt x="3920" y="0"/>
                  </a:lnTo>
                  <a:lnTo>
                    <a:pt x="20256" y="0"/>
                  </a:lnTo>
                  <a:cubicBezTo>
                    <a:pt x="20998" y="0"/>
                    <a:pt x="21600" y="491"/>
                    <a:pt x="21600" y="1097"/>
                  </a:cubicBezTo>
                  <a:lnTo>
                    <a:pt x="21600" y="5489"/>
                  </a:lnTo>
                  <a:cubicBezTo>
                    <a:pt x="21600" y="6095"/>
                    <a:pt x="20998" y="6587"/>
                    <a:pt x="20256" y="6587"/>
                  </a:cubicBezTo>
                  <a:lnTo>
                    <a:pt x="9224" y="6587"/>
                  </a:lnTo>
                  <a:lnTo>
                    <a:pt x="0" y="21600"/>
                  </a:lnTo>
                  <a:lnTo>
                    <a:pt x="3920" y="6587"/>
                  </a:lnTo>
                  <a:lnTo>
                    <a:pt x="1728" y="6587"/>
                  </a:lnTo>
                  <a:cubicBezTo>
                    <a:pt x="986" y="6587"/>
                    <a:pt x="384" y="6095"/>
                    <a:pt x="384" y="5489"/>
                  </a:cubicBezTo>
                  <a:lnTo>
                    <a:pt x="384" y="3842"/>
                  </a:lnTo>
                  <a:close/>
                </a:path>
              </a:pathLst>
            </a:custGeom>
            <a:solidFill>
              <a:srgbClr val="4F81BD"/>
            </a:solid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en-US" sz="2400" b="0">
                <a:latin typeface="Gill Sans" charset="0"/>
                <a:cs typeface="Gill Sans" charset="0"/>
                <a:sym typeface="Gill Sans" charset="0"/>
              </a:endParaRPr>
            </a:p>
          </p:txBody>
        </p:sp>
        <p:sp>
          <p:nvSpPr>
            <p:cNvPr id="53257" name="AutoShape 9"/>
            <p:cNvSpPr>
              <a:spLocks/>
            </p:cNvSpPr>
            <p:nvPr/>
          </p:nvSpPr>
          <p:spPr bwMode="auto">
            <a:xfrm>
              <a:off x="139751" y="70675"/>
              <a:ext cx="3668649" cy="11582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r>
                <a:rPr lang="en-US" sz="2400" b="0">
                  <a:latin typeface="Gill Sans" charset="0"/>
                  <a:cs typeface="Gill Sans" charset="0"/>
                  <a:sym typeface="Gill Sans" charset="0"/>
                </a:rPr>
                <a:t>Urgent – only 72 hours to make this little problem go away!</a:t>
              </a:r>
              <a:endParaRPr lang="en-US"/>
            </a:p>
          </p:txBody>
        </p:sp>
      </p:grpSp>
      <p:grpSp>
        <p:nvGrpSpPr>
          <p:cNvPr id="53258" name="Group 10"/>
          <p:cNvGrpSpPr>
            <a:grpSpLocks/>
          </p:cNvGrpSpPr>
          <p:nvPr/>
        </p:nvGrpSpPr>
        <p:grpSpPr bwMode="auto">
          <a:xfrm>
            <a:off x="2667000" y="609600"/>
            <a:ext cx="3816350" cy="3082925"/>
            <a:chOff x="0" y="0"/>
            <a:chExt cx="3817126" cy="3083699"/>
          </a:xfrm>
        </p:grpSpPr>
        <p:sp>
          <p:nvSpPr>
            <p:cNvPr id="53259" name="AutoShape 11"/>
            <p:cNvSpPr>
              <a:spLocks/>
            </p:cNvSpPr>
            <p:nvPr/>
          </p:nvSpPr>
          <p:spPr bwMode="auto">
            <a:xfrm>
              <a:off x="0" y="0"/>
              <a:ext cx="3817126" cy="3083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90"/>
                  </a:moveTo>
                  <a:cubicBezTo>
                    <a:pt x="0" y="756"/>
                    <a:pt x="611" y="0"/>
                    <a:pt x="1365" y="0"/>
                  </a:cubicBezTo>
                  <a:lnTo>
                    <a:pt x="12576" y="0"/>
                  </a:lnTo>
                  <a:lnTo>
                    <a:pt x="20194" y="0"/>
                  </a:lnTo>
                  <a:cubicBezTo>
                    <a:pt x="20948" y="0"/>
                    <a:pt x="21559" y="756"/>
                    <a:pt x="21559" y="1690"/>
                  </a:cubicBezTo>
                  <a:lnTo>
                    <a:pt x="21559" y="8450"/>
                  </a:lnTo>
                  <a:cubicBezTo>
                    <a:pt x="21559" y="9384"/>
                    <a:pt x="20948" y="10141"/>
                    <a:pt x="20194" y="10141"/>
                  </a:cubicBezTo>
                  <a:lnTo>
                    <a:pt x="17966" y="10141"/>
                  </a:lnTo>
                  <a:lnTo>
                    <a:pt x="21599" y="21600"/>
                  </a:lnTo>
                  <a:lnTo>
                    <a:pt x="12576" y="10141"/>
                  </a:lnTo>
                  <a:lnTo>
                    <a:pt x="1365" y="10141"/>
                  </a:lnTo>
                  <a:cubicBezTo>
                    <a:pt x="611" y="10141"/>
                    <a:pt x="0" y="9384"/>
                    <a:pt x="0" y="8450"/>
                  </a:cubicBezTo>
                  <a:lnTo>
                    <a:pt x="0" y="8451"/>
                  </a:lnTo>
                  <a:lnTo>
                    <a:pt x="0" y="5915"/>
                  </a:lnTo>
                  <a:close/>
                </a:path>
              </a:pathLst>
            </a:custGeom>
            <a:solidFill>
              <a:srgbClr val="4F81BD"/>
            </a:solid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en-US" sz="2400" b="0">
                <a:latin typeface="Gill Sans" charset="0"/>
                <a:cs typeface="Gill Sans" charset="0"/>
                <a:sym typeface="Gill Sans" charset="0"/>
              </a:endParaRPr>
            </a:p>
          </p:txBody>
        </p:sp>
        <p:sp>
          <p:nvSpPr>
            <p:cNvPr id="53260" name="AutoShape 12"/>
            <p:cNvSpPr>
              <a:spLocks/>
            </p:cNvSpPr>
            <p:nvPr/>
          </p:nvSpPr>
          <p:spPr bwMode="auto">
            <a:xfrm>
              <a:off x="70675" y="70675"/>
              <a:ext cx="3668650" cy="11582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r>
                <a:rPr lang="en-US" sz="2400" b="0">
                  <a:latin typeface="Gill Sans" charset="0"/>
                  <a:cs typeface="Gill Sans" charset="0"/>
                  <a:sym typeface="Gill Sans" charset="0"/>
                </a:rPr>
                <a:t>Convenient – Head on over to Walmart or RiteAid to pick up a MoneyPak!</a:t>
              </a:r>
              <a:endParaRPr lang="en-US"/>
            </a:p>
          </p:txBody>
        </p:sp>
      </p:grpSp>
      <p:grpSp>
        <p:nvGrpSpPr>
          <p:cNvPr id="53261" name="Group 13"/>
          <p:cNvGrpSpPr>
            <a:grpSpLocks/>
          </p:cNvGrpSpPr>
          <p:nvPr/>
        </p:nvGrpSpPr>
        <p:grpSpPr bwMode="auto">
          <a:xfrm>
            <a:off x="2667000" y="609600"/>
            <a:ext cx="3810000" cy="1889125"/>
            <a:chOff x="0" y="0"/>
            <a:chExt cx="3810000" cy="1889900"/>
          </a:xfrm>
        </p:grpSpPr>
        <p:sp>
          <p:nvSpPr>
            <p:cNvPr id="53262" name="AutoShape 14"/>
            <p:cNvSpPr>
              <a:spLocks/>
            </p:cNvSpPr>
            <p:nvPr/>
          </p:nvSpPr>
          <p:spPr bwMode="auto">
            <a:xfrm>
              <a:off x="0" y="0"/>
              <a:ext cx="3810000" cy="1889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57"/>
                  </a:moveTo>
                  <a:cubicBezTo>
                    <a:pt x="0" y="1234"/>
                    <a:pt x="612" y="0"/>
                    <a:pt x="1368" y="0"/>
                  </a:cubicBezTo>
                  <a:lnTo>
                    <a:pt x="12600" y="0"/>
                  </a:lnTo>
                  <a:lnTo>
                    <a:pt x="20231" y="0"/>
                  </a:lnTo>
                  <a:cubicBezTo>
                    <a:pt x="20987" y="0"/>
                    <a:pt x="21600" y="1234"/>
                    <a:pt x="21600" y="2757"/>
                  </a:cubicBezTo>
                  <a:lnTo>
                    <a:pt x="21600" y="13789"/>
                  </a:lnTo>
                  <a:cubicBezTo>
                    <a:pt x="21600" y="15312"/>
                    <a:pt x="20987" y="16547"/>
                    <a:pt x="20231" y="16547"/>
                  </a:cubicBezTo>
                  <a:lnTo>
                    <a:pt x="18000" y="16547"/>
                  </a:lnTo>
                  <a:lnTo>
                    <a:pt x="19624" y="21600"/>
                  </a:lnTo>
                  <a:lnTo>
                    <a:pt x="12600" y="16547"/>
                  </a:lnTo>
                  <a:lnTo>
                    <a:pt x="1368" y="16547"/>
                  </a:lnTo>
                  <a:cubicBezTo>
                    <a:pt x="612" y="16547"/>
                    <a:pt x="0" y="15312"/>
                    <a:pt x="0" y="13789"/>
                  </a:cubicBezTo>
                  <a:lnTo>
                    <a:pt x="0" y="9652"/>
                  </a:lnTo>
                  <a:close/>
                </a:path>
              </a:pathLst>
            </a:custGeom>
            <a:solidFill>
              <a:srgbClr val="4F81BD"/>
            </a:solidFill>
            <a:ln w="25400" cap="flat"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en-US" sz="2400" b="0">
                <a:latin typeface="Gill Sans" charset="0"/>
                <a:cs typeface="Gill Sans" charset="0"/>
                <a:sym typeface="Gill Sans" charset="0"/>
              </a:endParaRPr>
            </a:p>
          </p:txBody>
        </p:sp>
        <p:sp>
          <p:nvSpPr>
            <p:cNvPr id="53263" name="AutoShape 15"/>
            <p:cNvSpPr>
              <a:spLocks/>
            </p:cNvSpPr>
            <p:nvPr/>
          </p:nvSpPr>
          <p:spPr bwMode="auto">
            <a:xfrm>
              <a:off x="70675" y="70675"/>
              <a:ext cx="3668650" cy="8026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r>
                <a:rPr lang="en-US" sz="2400" b="0" dirty="0">
                  <a:latin typeface="Gill Sans" charset="0"/>
                  <a:cs typeface="Gill Sans" charset="0"/>
                  <a:sym typeface="Gill Sans" charset="0"/>
                </a:rPr>
                <a:t>By the way … we</a:t>
              </a:r>
              <a:r>
                <a:rPr lang="ja-JP" altLang="en-US" sz="2400" b="0" dirty="0">
                  <a:latin typeface="Gill Sans" charset="0"/>
                  <a:cs typeface="Gill Sans" charset="0"/>
                  <a:sym typeface="Gill Sans" charset="0"/>
                </a:rPr>
                <a:t>’</a:t>
              </a:r>
              <a:r>
                <a:rPr lang="en-US" sz="2400" b="0" dirty="0">
                  <a:latin typeface="Gill Sans" charset="0"/>
                  <a:cs typeface="Gill Sans" charset="0"/>
                  <a:sym typeface="Gill Sans" charset="0"/>
                </a:rPr>
                <a:t>re watching you</a:t>
              </a:r>
              <a:endParaRPr lang="en-US" dirty="0"/>
            </a:p>
          </p:txBody>
        </p:sp>
      </p:grpSp>
    </p:spTree>
    <p:extLst>
      <p:ext uri="{BB962C8B-B14F-4D97-AF65-F5344CB8AC3E}">
        <p14:creationId xmlns:p14="http://schemas.microsoft.com/office/powerpoint/2010/main" val="2494314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32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499"/>
                                          </p:stCondLst>
                                        </p:cTn>
                                        <p:tgtEl>
                                          <p:spTgt spid="5325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32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499"/>
                                          </p:stCondLst>
                                        </p:cTn>
                                        <p:tgtEl>
                                          <p:spTgt spid="5325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325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499"/>
                                          </p:stCondLst>
                                        </p:cTn>
                                        <p:tgtEl>
                                          <p:spTgt spid="5325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53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p:txBody>
          <a:bodyPr lIns="0" tIns="0" rIns="0" bIns="0"/>
          <a:lstStyle/>
          <a:p>
            <a:pPr defTabSz="914400"/>
            <a:r>
              <a:rPr lang="en-US" sz="4400" dirty="0" smtClean="0">
                <a:solidFill>
                  <a:srgbClr val="FFFFFF"/>
                </a:solidFill>
              </a:rPr>
              <a:t>Questions</a:t>
            </a:r>
            <a:endParaRPr lang="en-US" dirty="0"/>
          </a:p>
        </p:txBody>
      </p:sp>
      <p:sp>
        <p:nvSpPr>
          <p:cNvPr id="2" name="Slide Number Placeholder 1"/>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66</a:t>
            </a:fld>
            <a:endParaRPr lang="en-US" dirty="0"/>
          </a:p>
        </p:txBody>
      </p:sp>
    </p:spTree>
    <p:extLst>
      <p:ext uri="{BB962C8B-B14F-4D97-AF65-F5344CB8AC3E}">
        <p14:creationId xmlns:p14="http://schemas.microsoft.com/office/powerpoint/2010/main" val="3270881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76200" y="3787775"/>
            <a:ext cx="8991600" cy="555625"/>
          </a:xfrm>
        </p:spPr>
        <p:txBody>
          <a:bodyPr/>
          <a:lstStyle/>
          <a:p>
            <a:pPr algn="l"/>
            <a:r>
              <a:rPr lang="en-US" sz="3600" dirty="0" smtClean="0"/>
              <a:t>Wire Fraud, Cybersecurity </a:t>
            </a:r>
            <a:br>
              <a:rPr lang="en-US" sz="3600" dirty="0" smtClean="0"/>
            </a:br>
            <a:r>
              <a:rPr lang="en-US" sz="2600" dirty="0" smtClean="0"/>
              <a:t>and what it means for your settlement transactions</a:t>
            </a:r>
            <a:endParaRPr lang="en-US" sz="2600" dirty="0"/>
          </a:p>
        </p:txBody>
      </p:sp>
      <p:sp>
        <p:nvSpPr>
          <p:cNvPr id="3" name="Subtitle 2"/>
          <p:cNvSpPr>
            <a:spLocks noGrp="1"/>
          </p:cNvSpPr>
          <p:nvPr>
            <p:ph type="subTitle" idx="1"/>
          </p:nvPr>
        </p:nvSpPr>
        <p:spPr>
          <a:xfrm>
            <a:off x="152400" y="4419600"/>
            <a:ext cx="8610600" cy="1905000"/>
          </a:xfrm>
        </p:spPr>
        <p:txBody>
          <a:bodyPr rtlCol="0">
            <a:noAutofit/>
          </a:bodyPr>
          <a:lstStyle/>
          <a:p>
            <a:pPr algn="l" fontAlgn="auto">
              <a:spcAft>
                <a:spcPts val="0"/>
              </a:spcAft>
              <a:defRPr/>
            </a:pPr>
            <a:r>
              <a:rPr lang="en-US" sz="1200" dirty="0" smtClean="0"/>
              <a:t>Presented by</a:t>
            </a:r>
          </a:p>
          <a:p>
            <a:pPr algn="l" fontAlgn="auto">
              <a:spcAft>
                <a:spcPts val="0"/>
              </a:spcAft>
              <a:defRPr/>
            </a:pPr>
            <a:r>
              <a:rPr lang="en-US" sz="2000" b="1" dirty="0"/>
              <a:t>Nori </a:t>
            </a:r>
            <a:r>
              <a:rPr lang="en-US" sz="2000" b="1" dirty="0" smtClean="0"/>
              <a:t>Strong, </a:t>
            </a:r>
            <a:r>
              <a:rPr lang="en-US" sz="2000" dirty="0" smtClean="0"/>
              <a:t>VP</a:t>
            </a:r>
            <a:r>
              <a:rPr lang="en-US" sz="2000" dirty="0"/>
              <a:t>, National Escrow </a:t>
            </a:r>
            <a:r>
              <a:rPr lang="en-US" sz="2000" dirty="0" smtClean="0"/>
              <a:t>Director</a:t>
            </a:r>
          </a:p>
          <a:p>
            <a:pPr algn="l" fontAlgn="auto">
              <a:spcAft>
                <a:spcPts val="0"/>
              </a:spcAft>
              <a:defRPr/>
            </a:pPr>
            <a:r>
              <a:rPr lang="en-US" sz="2000" b="1" dirty="0" err="1"/>
              <a:t>Shabnam</a:t>
            </a:r>
            <a:r>
              <a:rPr lang="en-US" sz="2000" b="1" dirty="0"/>
              <a:t> </a:t>
            </a:r>
            <a:r>
              <a:rPr lang="en-US" sz="2000" b="1" dirty="0" err="1" smtClean="0"/>
              <a:t>Jalakian</a:t>
            </a:r>
            <a:r>
              <a:rPr lang="en-US" sz="2000" b="1" dirty="0" smtClean="0"/>
              <a:t>, </a:t>
            </a:r>
            <a:r>
              <a:rPr lang="en-US" sz="2000" dirty="0" smtClean="0"/>
              <a:t>VP, Chief </a:t>
            </a:r>
            <a:r>
              <a:rPr lang="en-US" sz="2000" dirty="0"/>
              <a:t>Information Security Officer</a:t>
            </a:r>
            <a:br>
              <a:rPr lang="en-US" sz="2000" dirty="0"/>
            </a:br>
            <a:endParaRPr lang="en-US" sz="2000" dirty="0"/>
          </a:p>
        </p:txBody>
      </p:sp>
    </p:spTree>
    <p:extLst>
      <p:ext uri="{BB962C8B-B14F-4D97-AF65-F5344CB8AC3E}">
        <p14:creationId xmlns:p14="http://schemas.microsoft.com/office/powerpoint/2010/main" val="1292756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Flags/ Warning Signs</a:t>
            </a:r>
            <a:endParaRPr lang="en-US" dirty="0"/>
          </a:p>
        </p:txBody>
      </p:sp>
      <p:sp>
        <p:nvSpPr>
          <p:cNvPr id="3" name="Content Placeholder 2"/>
          <p:cNvSpPr>
            <a:spLocks noGrp="1"/>
          </p:cNvSpPr>
          <p:nvPr>
            <p:ph idx="1"/>
          </p:nvPr>
        </p:nvSpPr>
        <p:spPr/>
        <p:txBody>
          <a:bodyPr/>
          <a:lstStyle/>
          <a:p>
            <a:r>
              <a:rPr lang="en-US" sz="2800" dirty="0" smtClean="0"/>
              <a:t>Change in Wire Instructions</a:t>
            </a:r>
          </a:p>
          <a:p>
            <a:r>
              <a:rPr lang="en-US" sz="2800" dirty="0" smtClean="0"/>
              <a:t>Resembling a customer’s email account </a:t>
            </a:r>
          </a:p>
          <a:p>
            <a:r>
              <a:rPr lang="en-US" sz="2800" dirty="0" smtClean="0"/>
              <a:t>Foreign Bank</a:t>
            </a:r>
          </a:p>
          <a:p>
            <a:r>
              <a:rPr lang="en-US" sz="2800" dirty="0" smtClean="0"/>
              <a:t>Emailed instructions marked as “immediate”, “urgent”, “high importance” or “secret”</a:t>
            </a:r>
          </a:p>
          <a:p>
            <a:r>
              <a:rPr lang="en-US" sz="2800" dirty="0" smtClean="0"/>
              <a:t>Wording that is grammatically incorrect, misspelled names, or changed bank accounts</a:t>
            </a:r>
          </a:p>
          <a:p>
            <a:r>
              <a:rPr lang="en-US" sz="2800" dirty="0" smtClean="0"/>
              <a:t>Changing method of payment</a:t>
            </a:r>
            <a:endParaRPr lang="en-US" sz="2800" dirty="0"/>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7</a:t>
            </a:fld>
            <a:endParaRPr lang="en-US" dirty="0"/>
          </a:p>
        </p:txBody>
      </p:sp>
    </p:spTree>
    <p:extLst>
      <p:ext uri="{BB962C8B-B14F-4D97-AF65-F5344CB8AC3E}">
        <p14:creationId xmlns:p14="http://schemas.microsoft.com/office/powerpoint/2010/main" val="4153506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Latest Schemes</a:t>
            </a:r>
            <a:endParaRPr lang="en-US" dirty="0"/>
          </a:p>
        </p:txBody>
      </p:sp>
      <p:sp>
        <p:nvSpPr>
          <p:cNvPr id="3" name="Content Placeholder 2"/>
          <p:cNvSpPr>
            <a:spLocks noGrp="1"/>
          </p:cNvSpPr>
          <p:nvPr>
            <p:ph idx="1"/>
          </p:nvPr>
        </p:nvSpPr>
        <p:spPr/>
        <p:txBody>
          <a:bodyPr/>
          <a:lstStyle/>
          <a:p>
            <a:r>
              <a:rPr lang="en-US" sz="4400" dirty="0" smtClean="0"/>
              <a:t>Phone Spoofing</a:t>
            </a:r>
          </a:p>
          <a:p>
            <a:r>
              <a:rPr lang="en-US" sz="4400" dirty="0" smtClean="0"/>
              <a:t>Can you hear me?</a:t>
            </a:r>
          </a:p>
          <a:p>
            <a:r>
              <a:rPr lang="en-US" sz="4400" dirty="0" smtClean="0"/>
              <a:t>Latest twist on wire fraud</a:t>
            </a:r>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8</a:t>
            </a:fld>
            <a:endParaRPr lang="en-US" dirty="0"/>
          </a:p>
        </p:txBody>
      </p:sp>
    </p:spTree>
    <p:extLst>
      <p:ext uri="{BB962C8B-B14F-4D97-AF65-F5344CB8AC3E}">
        <p14:creationId xmlns:p14="http://schemas.microsoft.com/office/powerpoint/2010/main" val="2957254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combat wire fraud?</a:t>
            </a:r>
            <a:endParaRPr lang="en-US" dirty="0"/>
          </a:p>
        </p:txBody>
      </p:sp>
      <p:sp>
        <p:nvSpPr>
          <p:cNvPr id="3" name="Content Placeholder 2"/>
          <p:cNvSpPr>
            <a:spLocks noGrp="1"/>
          </p:cNvSpPr>
          <p:nvPr>
            <p:ph idx="1"/>
          </p:nvPr>
        </p:nvSpPr>
        <p:spPr>
          <a:xfrm>
            <a:off x="457200" y="1371600"/>
            <a:ext cx="8229600" cy="4525963"/>
          </a:xfrm>
        </p:spPr>
        <p:txBody>
          <a:bodyPr/>
          <a:lstStyle/>
          <a:p>
            <a:pPr marL="0" indent="0" algn="ctr">
              <a:buNone/>
            </a:pPr>
            <a:endParaRPr lang="en-US" sz="5400" dirty="0" smtClean="0"/>
          </a:p>
          <a:p>
            <a:pPr marL="0" indent="0" algn="ctr">
              <a:buNone/>
            </a:pPr>
            <a:endParaRPr lang="en-US" sz="5400" dirty="0" smtClean="0"/>
          </a:p>
          <a:p>
            <a:pPr marL="0" indent="0" algn="ctr">
              <a:buNone/>
            </a:pPr>
            <a:endParaRPr lang="en-US" sz="5400" dirty="0" smtClean="0"/>
          </a:p>
          <a:p>
            <a:pPr marL="0" indent="0" algn="ctr">
              <a:buNone/>
            </a:pPr>
            <a:endParaRPr lang="en-US" sz="5400" dirty="0"/>
          </a:p>
          <a:p>
            <a:pPr marL="0" indent="0" algn="ctr">
              <a:buNone/>
            </a:pPr>
            <a:r>
              <a:rPr lang="en-US" sz="4000" dirty="0" smtClean="0"/>
              <a:t>Awareness is KEY!</a:t>
            </a:r>
          </a:p>
        </p:txBody>
      </p:sp>
      <p:sp>
        <p:nvSpPr>
          <p:cNvPr id="4" name="Slide Number Placeholder 3"/>
          <p:cNvSpPr>
            <a:spLocks noGrp="1"/>
          </p:cNvSpPr>
          <p:nvPr>
            <p:ph type="sldNum" sz="quarter" idx="4294967295"/>
          </p:nvPr>
        </p:nvSpPr>
        <p:spPr>
          <a:xfrm>
            <a:off x="0" y="6400800"/>
            <a:ext cx="533400" cy="365125"/>
          </a:xfrm>
          <a:prstGeom prst="rect">
            <a:avLst/>
          </a:prstGeom>
        </p:spPr>
        <p:txBody>
          <a:bodyPr/>
          <a:lstStyle/>
          <a:p>
            <a:pPr>
              <a:defRPr/>
            </a:pPr>
            <a:fld id="{D25A4429-83A7-4A22-8F3D-FF44CB1FDE1B}" type="slidenum">
              <a:rPr lang="en-US" smtClean="0"/>
              <a:pPr>
                <a:defRPr/>
              </a:pPr>
              <a:t>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524000"/>
            <a:ext cx="4953000" cy="3508375"/>
          </a:xfrm>
          <a:prstGeom prst="rect">
            <a:avLst/>
          </a:prstGeom>
        </p:spPr>
      </p:pic>
    </p:spTree>
    <p:extLst>
      <p:ext uri="{BB962C8B-B14F-4D97-AF65-F5344CB8AC3E}">
        <p14:creationId xmlns:p14="http://schemas.microsoft.com/office/powerpoint/2010/main" val="13970048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2_FA_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88528</TotalTime>
  <Words>3048</Words>
  <Application>Microsoft Office PowerPoint</Application>
  <PresentationFormat>On-screen Show (4:3)</PresentationFormat>
  <Paragraphs>459</Paragraphs>
  <Slides>67</Slides>
  <Notes>50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2012_FA_Title</vt:lpstr>
      <vt:lpstr>Wire Fraud, Cybersecurity  and what it means for your settlement transactions</vt:lpstr>
      <vt:lpstr>Wire Fraud Nori Strong VP, National Escrow Director</vt:lpstr>
      <vt:lpstr>Wire Fraud</vt:lpstr>
      <vt:lpstr>Different Types of Wire Fraud</vt:lpstr>
      <vt:lpstr>Actual Breaches</vt:lpstr>
      <vt:lpstr>According to FinCEN</vt:lpstr>
      <vt:lpstr>Red Flags/ Warning Signs</vt:lpstr>
      <vt:lpstr>Latest Schemes</vt:lpstr>
      <vt:lpstr>How do we combat wire fraud?</vt:lpstr>
      <vt:lpstr>Marketing Materials</vt:lpstr>
      <vt:lpstr>Cyber Fraud Detection and Prevention Shabnam Jalakian Vice President, Chief Information Security Officer</vt:lpstr>
      <vt:lpstr>Agenda</vt:lpstr>
      <vt:lpstr>Current Trends In Security</vt:lpstr>
      <vt:lpstr>Cyber Fraud</vt:lpstr>
      <vt:lpstr>Cyber Game Changer</vt:lpstr>
      <vt:lpstr>Cyber Game Changer</vt:lpstr>
      <vt:lpstr>Cyber Era Priority Shift</vt:lpstr>
      <vt:lpstr>Cyber Era Priority Shift</vt:lpstr>
      <vt:lpstr>Cyber Era Impact on Fraud</vt:lpstr>
      <vt:lpstr>Targets of Cyber Fraud</vt:lpstr>
      <vt:lpstr>Cyber Attacker Techniques</vt:lpstr>
      <vt:lpstr>Cyber Fraud Techniques</vt:lpstr>
      <vt:lpstr>Cyber Attackers</vt:lpstr>
      <vt:lpstr>Cyber Attackers</vt:lpstr>
      <vt:lpstr>Social Engineering</vt:lpstr>
      <vt:lpstr>Social Engineering</vt:lpstr>
      <vt:lpstr>Social Engineering</vt:lpstr>
      <vt:lpstr>Phishing</vt:lpstr>
      <vt:lpstr>Phishing</vt:lpstr>
      <vt:lpstr>Phishing</vt:lpstr>
      <vt:lpstr>Phishing</vt:lpstr>
      <vt:lpstr>Phishing</vt:lpstr>
      <vt:lpstr>Phishing</vt:lpstr>
      <vt:lpstr>SMSishing</vt:lpstr>
      <vt:lpstr>Social Media</vt:lpstr>
      <vt:lpstr>Social Media</vt:lpstr>
      <vt:lpstr>What You Can Do  Social Media</vt:lpstr>
      <vt:lpstr>What You Can Do  Social Media</vt:lpstr>
      <vt:lpstr>Malware / Viruses</vt:lpstr>
      <vt:lpstr>Malware / Viruses</vt:lpstr>
      <vt:lpstr>Malware / Viruses</vt:lpstr>
      <vt:lpstr>PowerPoint Presentation</vt:lpstr>
      <vt:lpstr>What You Can Do  Ransomware</vt:lpstr>
      <vt:lpstr>Wire Fraud</vt:lpstr>
      <vt:lpstr> What You Can Do Wire Fraud  </vt:lpstr>
      <vt:lpstr>What You Can Do Banking and Trust Accounts </vt:lpstr>
      <vt:lpstr>What You Can Do Banking and Trust Accounts </vt:lpstr>
      <vt:lpstr>Mobile Devices</vt:lpstr>
      <vt:lpstr>What You Can Do Mobile Devices</vt:lpstr>
      <vt:lpstr>Passwords</vt:lpstr>
      <vt:lpstr>What You Can Do Passwords</vt:lpstr>
      <vt:lpstr>Encryption</vt:lpstr>
      <vt:lpstr>Encryption</vt:lpstr>
      <vt:lpstr>Awareness is Key!</vt:lpstr>
      <vt:lpstr>Tales from the Internet </vt:lpstr>
      <vt:lpstr>Tales from the Internet </vt:lpstr>
      <vt:lpstr>Tales from the Internet </vt:lpstr>
      <vt:lpstr>Tales from the Internet </vt:lpstr>
      <vt:lpstr>Tales from the Internet</vt:lpstr>
      <vt:lpstr>Tales from the Internet</vt:lpstr>
      <vt:lpstr>Tales from the Internet</vt:lpstr>
      <vt:lpstr>Tales from the Internet</vt:lpstr>
      <vt:lpstr>Tales from the Internet</vt:lpstr>
      <vt:lpstr>Tales from the Internet</vt:lpstr>
      <vt:lpstr>If it came to you from the Internet </vt:lpstr>
      <vt:lpstr>Questions</vt:lpstr>
      <vt:lpstr>Wire Fraud, Cybersecurity  and what it means for your settlement transactions</vt:lpstr>
    </vt:vector>
  </TitlesOfParts>
  <Company>The First American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dc:title>
  <dc:creator>sshultz</dc:creator>
  <cp:lastModifiedBy>Moroney, Christian J</cp:lastModifiedBy>
  <cp:revision>2229</cp:revision>
  <cp:lastPrinted>2017-03-01T23:03:20Z</cp:lastPrinted>
  <dcterms:created xsi:type="dcterms:W3CDTF">2010-09-10T22:52:33Z</dcterms:created>
  <dcterms:modified xsi:type="dcterms:W3CDTF">2017-03-09T17:43:21Z</dcterms:modified>
</cp:coreProperties>
</file>